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60" r:id="rId3"/>
    <p:sldId id="261" r:id="rId4"/>
    <p:sldId id="257" r:id="rId5"/>
    <p:sldId id="258" r:id="rId6"/>
    <p:sldId id="259" r:id="rId7"/>
    <p:sldId id="262" r:id="rId8"/>
    <p:sldId id="263" r:id="rId9"/>
    <p:sldId id="264" r:id="rId10"/>
    <p:sldId id="266" r:id="rId11"/>
    <p:sldId id="267" r:id="rId12"/>
    <p:sldId id="268" r:id="rId13"/>
    <p:sldId id="269" r:id="rId14"/>
    <p:sldId id="270" r:id="rId15"/>
    <p:sldId id="271" r:id="rId16"/>
  </p:sldIdLst>
  <p:sldSz cx="9144000" cy="5143500" type="screen16x9"/>
  <p:notesSz cx="9312275" cy="7026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180" autoAdjust="0"/>
    <p:restoredTop sz="94747" autoAdjust="0"/>
  </p:normalViewPr>
  <p:slideViewPr>
    <p:cSldViewPr>
      <p:cViewPr varScale="1">
        <p:scale>
          <a:sx n="67" d="100"/>
          <a:sy n="67" d="100"/>
        </p:scale>
        <p:origin x="-108" y="-1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46" d="100"/>
          <a:sy n="46" d="100"/>
        </p:scale>
        <p:origin x="-2106" y="-96"/>
      </p:cViewPr>
      <p:guideLst>
        <p:guide orient="horz" pos="2213"/>
        <p:guide pos="293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5319" cy="351314"/>
          </a:xfrm>
          <a:prstGeom prst="rect">
            <a:avLst/>
          </a:prstGeom>
        </p:spPr>
        <p:txBody>
          <a:bodyPr vert="horz" lIns="93360" tIns="46680" rIns="93360" bIns="46680" rtlCol="0"/>
          <a:lstStyle>
            <a:lvl1pPr algn="l">
              <a:defRPr sz="1200"/>
            </a:lvl1pPr>
          </a:lstStyle>
          <a:p>
            <a:r>
              <a:rPr lang="en-US" smtClean="0"/>
              <a:t>SCI 220 Hybrid Orbitals</a:t>
            </a:r>
            <a:endParaRPr lang="en-US"/>
          </a:p>
        </p:txBody>
      </p:sp>
      <p:sp>
        <p:nvSpPr>
          <p:cNvPr id="3" name="Date Placeholder 2"/>
          <p:cNvSpPr>
            <a:spLocks noGrp="1"/>
          </p:cNvSpPr>
          <p:nvPr>
            <p:ph type="dt" sz="quarter" idx="1"/>
          </p:nvPr>
        </p:nvSpPr>
        <p:spPr>
          <a:xfrm>
            <a:off x="5274801" y="0"/>
            <a:ext cx="4035319" cy="351314"/>
          </a:xfrm>
          <a:prstGeom prst="rect">
            <a:avLst/>
          </a:prstGeom>
        </p:spPr>
        <p:txBody>
          <a:bodyPr vert="horz" lIns="93360" tIns="46680" rIns="93360" bIns="46680" rtlCol="0"/>
          <a:lstStyle>
            <a:lvl1pPr algn="r">
              <a:defRPr sz="1200"/>
            </a:lvl1pPr>
          </a:lstStyle>
          <a:p>
            <a:fld id="{E4A7D26B-2877-4A7F-8203-E421993DBCEA}" type="datetimeFigureOut">
              <a:rPr lang="en-US" smtClean="0"/>
              <a:t>2/7/2023</a:t>
            </a:fld>
            <a:endParaRPr lang="en-US"/>
          </a:p>
        </p:txBody>
      </p:sp>
      <p:sp>
        <p:nvSpPr>
          <p:cNvPr id="4" name="Footer Placeholder 3"/>
          <p:cNvSpPr>
            <a:spLocks noGrp="1"/>
          </p:cNvSpPr>
          <p:nvPr>
            <p:ph type="ftr" sz="quarter" idx="2"/>
          </p:nvPr>
        </p:nvSpPr>
        <p:spPr>
          <a:xfrm>
            <a:off x="0" y="6673742"/>
            <a:ext cx="4035319" cy="351314"/>
          </a:xfrm>
          <a:prstGeom prst="rect">
            <a:avLst/>
          </a:prstGeom>
        </p:spPr>
        <p:txBody>
          <a:bodyPr vert="horz" lIns="93360" tIns="46680" rIns="93360" bIns="46680" rtlCol="0" anchor="b"/>
          <a:lstStyle>
            <a:lvl1pPr algn="l">
              <a:defRPr sz="1200"/>
            </a:lvl1pPr>
          </a:lstStyle>
          <a:p>
            <a:endParaRPr lang="en-US"/>
          </a:p>
        </p:txBody>
      </p:sp>
      <p:sp>
        <p:nvSpPr>
          <p:cNvPr id="5" name="Slide Number Placeholder 4"/>
          <p:cNvSpPr>
            <a:spLocks noGrp="1"/>
          </p:cNvSpPr>
          <p:nvPr>
            <p:ph type="sldNum" sz="quarter" idx="3"/>
          </p:nvPr>
        </p:nvSpPr>
        <p:spPr>
          <a:xfrm>
            <a:off x="5274801" y="6673742"/>
            <a:ext cx="4035319" cy="351314"/>
          </a:xfrm>
          <a:prstGeom prst="rect">
            <a:avLst/>
          </a:prstGeom>
        </p:spPr>
        <p:txBody>
          <a:bodyPr vert="horz" lIns="93360" tIns="46680" rIns="93360" bIns="46680" rtlCol="0" anchor="b"/>
          <a:lstStyle>
            <a:lvl1pPr algn="r">
              <a:defRPr sz="1200"/>
            </a:lvl1pPr>
          </a:lstStyle>
          <a:p>
            <a:fld id="{4834C8C6-5666-49A7-99FA-598270A84060}" type="slidenum">
              <a:rPr lang="en-US" smtClean="0"/>
              <a:t>‹#›</a:t>
            </a:fld>
            <a:endParaRPr lang="en-US"/>
          </a:p>
        </p:txBody>
      </p:sp>
    </p:spTree>
    <p:extLst>
      <p:ext uri="{BB962C8B-B14F-4D97-AF65-F5344CB8AC3E}">
        <p14:creationId xmlns:p14="http://schemas.microsoft.com/office/powerpoint/2010/main" val="288140875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5319" cy="351314"/>
          </a:xfrm>
          <a:prstGeom prst="rect">
            <a:avLst/>
          </a:prstGeom>
        </p:spPr>
        <p:txBody>
          <a:bodyPr vert="horz" lIns="93360" tIns="46680" rIns="93360" bIns="46680" rtlCol="0"/>
          <a:lstStyle>
            <a:lvl1pPr algn="l">
              <a:defRPr sz="1200"/>
            </a:lvl1pPr>
          </a:lstStyle>
          <a:p>
            <a:r>
              <a:rPr lang="en-US" smtClean="0"/>
              <a:t>SCI 220 Hybrid Orbitals</a:t>
            </a:r>
            <a:endParaRPr lang="en-US"/>
          </a:p>
        </p:txBody>
      </p:sp>
      <p:sp>
        <p:nvSpPr>
          <p:cNvPr id="3" name="Date Placeholder 2"/>
          <p:cNvSpPr>
            <a:spLocks noGrp="1"/>
          </p:cNvSpPr>
          <p:nvPr>
            <p:ph type="dt" idx="1"/>
          </p:nvPr>
        </p:nvSpPr>
        <p:spPr>
          <a:xfrm>
            <a:off x="5274801" y="0"/>
            <a:ext cx="4035319" cy="351314"/>
          </a:xfrm>
          <a:prstGeom prst="rect">
            <a:avLst/>
          </a:prstGeom>
        </p:spPr>
        <p:txBody>
          <a:bodyPr vert="horz" lIns="93360" tIns="46680" rIns="93360" bIns="46680" rtlCol="0"/>
          <a:lstStyle>
            <a:lvl1pPr algn="r">
              <a:defRPr sz="1200"/>
            </a:lvl1pPr>
          </a:lstStyle>
          <a:p>
            <a:fld id="{006C8F11-C269-4F07-8BFA-9701C36A0F34}" type="datetimeFigureOut">
              <a:rPr lang="en-US" smtClean="0"/>
              <a:t>2/7/2023</a:t>
            </a:fld>
            <a:endParaRPr lang="en-US"/>
          </a:p>
        </p:txBody>
      </p:sp>
      <p:sp>
        <p:nvSpPr>
          <p:cNvPr id="4" name="Slide Image Placeholder 3"/>
          <p:cNvSpPr>
            <a:spLocks noGrp="1" noRot="1" noChangeAspect="1"/>
          </p:cNvSpPr>
          <p:nvPr>
            <p:ph type="sldImg" idx="2"/>
          </p:nvPr>
        </p:nvSpPr>
        <p:spPr>
          <a:xfrm>
            <a:off x="2314575" y="527050"/>
            <a:ext cx="4684713" cy="2635250"/>
          </a:xfrm>
          <a:prstGeom prst="rect">
            <a:avLst/>
          </a:prstGeom>
          <a:noFill/>
          <a:ln w="12700">
            <a:solidFill>
              <a:prstClr val="black"/>
            </a:solidFill>
          </a:ln>
        </p:spPr>
        <p:txBody>
          <a:bodyPr vert="horz" lIns="93360" tIns="46680" rIns="93360" bIns="46680" rtlCol="0" anchor="ctr"/>
          <a:lstStyle/>
          <a:p>
            <a:endParaRPr lang="en-US"/>
          </a:p>
        </p:txBody>
      </p:sp>
      <p:sp>
        <p:nvSpPr>
          <p:cNvPr id="5" name="Notes Placeholder 4"/>
          <p:cNvSpPr>
            <a:spLocks noGrp="1"/>
          </p:cNvSpPr>
          <p:nvPr>
            <p:ph type="body" sz="quarter" idx="3"/>
          </p:nvPr>
        </p:nvSpPr>
        <p:spPr>
          <a:xfrm>
            <a:off x="931228" y="3337481"/>
            <a:ext cx="7449820" cy="3161824"/>
          </a:xfrm>
          <a:prstGeom prst="rect">
            <a:avLst/>
          </a:prstGeom>
        </p:spPr>
        <p:txBody>
          <a:bodyPr vert="horz" lIns="93360" tIns="46680" rIns="93360" bIns="4668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73742"/>
            <a:ext cx="4035319" cy="351314"/>
          </a:xfrm>
          <a:prstGeom prst="rect">
            <a:avLst/>
          </a:prstGeom>
        </p:spPr>
        <p:txBody>
          <a:bodyPr vert="horz" lIns="93360" tIns="46680" rIns="93360" bIns="46680" rtlCol="0" anchor="b"/>
          <a:lstStyle>
            <a:lvl1pPr algn="l">
              <a:defRPr sz="1200"/>
            </a:lvl1pPr>
          </a:lstStyle>
          <a:p>
            <a:endParaRPr lang="en-US"/>
          </a:p>
        </p:txBody>
      </p:sp>
      <p:sp>
        <p:nvSpPr>
          <p:cNvPr id="7" name="Slide Number Placeholder 6"/>
          <p:cNvSpPr>
            <a:spLocks noGrp="1"/>
          </p:cNvSpPr>
          <p:nvPr>
            <p:ph type="sldNum" sz="quarter" idx="5"/>
          </p:nvPr>
        </p:nvSpPr>
        <p:spPr>
          <a:xfrm>
            <a:off x="5274801" y="6673742"/>
            <a:ext cx="4035319" cy="351314"/>
          </a:xfrm>
          <a:prstGeom prst="rect">
            <a:avLst/>
          </a:prstGeom>
        </p:spPr>
        <p:txBody>
          <a:bodyPr vert="horz" lIns="93360" tIns="46680" rIns="93360" bIns="46680" rtlCol="0" anchor="b"/>
          <a:lstStyle>
            <a:lvl1pPr algn="r">
              <a:defRPr sz="1200"/>
            </a:lvl1pPr>
          </a:lstStyle>
          <a:p>
            <a:fld id="{064D0801-BE6E-458E-815B-DD7E6C9DAB93}" type="slidenum">
              <a:rPr lang="en-US" smtClean="0"/>
              <a:t>‹#›</a:t>
            </a:fld>
            <a:endParaRPr lang="en-US"/>
          </a:p>
        </p:txBody>
      </p:sp>
    </p:spTree>
    <p:extLst>
      <p:ext uri="{BB962C8B-B14F-4D97-AF65-F5344CB8AC3E}">
        <p14:creationId xmlns:p14="http://schemas.microsoft.com/office/powerpoint/2010/main" val="3878151234"/>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4D0801-BE6E-458E-815B-DD7E6C9DAB93}" type="slidenum">
              <a:rPr lang="en-US" smtClean="0"/>
              <a:t>10</a:t>
            </a:fld>
            <a:endParaRPr lang="en-US"/>
          </a:p>
        </p:txBody>
      </p:sp>
      <p:sp>
        <p:nvSpPr>
          <p:cNvPr id="5" name="Header Placeholder 4"/>
          <p:cNvSpPr>
            <a:spLocks noGrp="1"/>
          </p:cNvSpPr>
          <p:nvPr>
            <p:ph type="hdr" sz="quarter" idx="11"/>
          </p:nvPr>
        </p:nvSpPr>
        <p:spPr/>
        <p:txBody>
          <a:bodyPr/>
          <a:lstStyle/>
          <a:p>
            <a:r>
              <a:rPr lang="en-US" smtClean="0"/>
              <a:t>SCI 220 Hybrid Orbitals</a:t>
            </a:r>
            <a:endParaRPr lang="en-US"/>
          </a:p>
        </p:txBody>
      </p:sp>
    </p:spTree>
    <p:extLst>
      <p:ext uri="{BB962C8B-B14F-4D97-AF65-F5344CB8AC3E}">
        <p14:creationId xmlns:p14="http://schemas.microsoft.com/office/powerpoint/2010/main" val="93776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normAutofit/>
          </a:bodyPr>
          <a:lstStyle>
            <a:lvl1pPr>
              <a:defRPr sz="4400">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2914650"/>
            <a:ext cx="6400800" cy="1314450"/>
          </a:xfrm>
        </p:spPr>
        <p:txBody>
          <a:bodyPr>
            <a:normAutofit/>
          </a:bodyPr>
          <a:lstStyle>
            <a:lvl1pPr marL="0" indent="0" algn="ctr">
              <a:buNone/>
              <a:defRPr sz="2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23DB3AE2-E44C-4C0F-8808-2FF2F4E19B48}" type="datetimeFigureOut">
              <a:rPr lang="en-US" smtClean="0"/>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1E9224-FF18-4C7F-8D92-903B8C2BE72D}" type="slidenum">
              <a:rPr lang="en-US" smtClean="0"/>
              <a:t>‹#›</a:t>
            </a:fld>
            <a:endParaRPr lang="en-US"/>
          </a:p>
        </p:txBody>
      </p:sp>
    </p:spTree>
    <p:extLst>
      <p:ext uri="{BB962C8B-B14F-4D97-AF65-F5344CB8AC3E}">
        <p14:creationId xmlns:p14="http://schemas.microsoft.com/office/powerpoint/2010/main" val="16128433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solidFill>
                  <a:schemeClr val="tx2"/>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3DB3AE2-E44C-4C0F-8808-2FF2F4E19B48}" type="datetimeFigureOut">
              <a:rPr lang="en-US" smtClean="0"/>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1E9224-FF18-4C7F-8D92-903B8C2BE72D}" type="slidenum">
              <a:rPr lang="en-US" smtClean="0"/>
              <a:t>‹#›</a:t>
            </a:fld>
            <a:endParaRPr lang="en-US"/>
          </a:p>
        </p:txBody>
      </p:sp>
    </p:spTree>
    <p:extLst>
      <p:ext uri="{BB962C8B-B14F-4D97-AF65-F5344CB8AC3E}">
        <p14:creationId xmlns:p14="http://schemas.microsoft.com/office/powerpoint/2010/main" val="122149305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lvl1pPr>
              <a:defRPr>
                <a:solidFill>
                  <a:schemeClr val="tx2"/>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54781"/>
            <a:ext cx="6019800" cy="3290888"/>
          </a:xfrm>
        </p:spPr>
        <p:txBody>
          <a:bodyPr vert="eaVert"/>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3DB3AE2-E44C-4C0F-8808-2FF2F4E19B48}" type="datetimeFigureOut">
              <a:rPr lang="en-US" smtClean="0"/>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1E9224-FF18-4C7F-8D92-903B8C2BE72D}" type="slidenum">
              <a:rPr lang="en-US" smtClean="0"/>
              <a:t>‹#›</a:t>
            </a:fld>
            <a:endParaRPr lang="en-US"/>
          </a:p>
        </p:txBody>
      </p:sp>
    </p:spTree>
    <p:extLst>
      <p:ext uri="{BB962C8B-B14F-4D97-AF65-F5344CB8AC3E}">
        <p14:creationId xmlns:p14="http://schemas.microsoft.com/office/powerpoint/2010/main" val="23885990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solidFill>
                  <a:schemeClr val="tx2"/>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800">
                <a:solidFill>
                  <a:schemeClr val="tx2"/>
                </a:solidFill>
              </a:defRPr>
            </a:lvl1pPr>
            <a:lvl2pPr>
              <a:defRPr sz="2400">
                <a:solidFill>
                  <a:schemeClr val="tx2"/>
                </a:solidFill>
              </a:defRPr>
            </a:lvl2pPr>
            <a:lvl3pPr>
              <a:defRPr sz="2000">
                <a:solidFill>
                  <a:schemeClr val="tx2"/>
                </a:solidFill>
              </a:defRPr>
            </a:lvl3pPr>
            <a:lvl4pPr>
              <a:defRPr sz="1800">
                <a:solidFill>
                  <a:schemeClr val="tx2"/>
                </a:solidFill>
              </a:defRPr>
            </a:lvl4pPr>
            <a:lvl5pPr>
              <a:defRPr>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3DB3AE2-E44C-4C0F-8808-2FF2F4E19B48}" type="datetimeFigureOut">
              <a:rPr lang="en-US" smtClean="0"/>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1E9224-FF18-4C7F-8D92-903B8C2BE72D}" type="slidenum">
              <a:rPr lang="en-US" smtClean="0"/>
              <a:t>‹#›</a:t>
            </a:fld>
            <a:endParaRPr lang="en-US"/>
          </a:p>
        </p:txBody>
      </p:sp>
    </p:spTree>
    <p:extLst>
      <p:ext uri="{BB962C8B-B14F-4D97-AF65-F5344CB8AC3E}">
        <p14:creationId xmlns:p14="http://schemas.microsoft.com/office/powerpoint/2010/main" val="337493403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solidFill>
                  <a:schemeClr val="tx2"/>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DB3AE2-E44C-4C0F-8808-2FF2F4E19B48}" type="datetimeFigureOut">
              <a:rPr lang="en-US" smtClean="0"/>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1E9224-FF18-4C7F-8D92-903B8C2BE72D}" type="slidenum">
              <a:rPr lang="en-US" smtClean="0"/>
              <a:t>‹#›</a:t>
            </a:fld>
            <a:endParaRPr lang="en-US"/>
          </a:p>
        </p:txBody>
      </p:sp>
    </p:spTree>
    <p:extLst>
      <p:ext uri="{BB962C8B-B14F-4D97-AF65-F5344CB8AC3E}">
        <p14:creationId xmlns:p14="http://schemas.microsoft.com/office/powerpoint/2010/main" val="19334966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solidFill>
                  <a:schemeClr val="tx2"/>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900113"/>
            <a:ext cx="4038600" cy="2545556"/>
          </a:xfrm>
        </p:spPr>
        <p:txBody>
          <a:bodyPr/>
          <a:lstStyle>
            <a:lvl1pPr>
              <a:defRPr sz="2800">
                <a:solidFill>
                  <a:schemeClr val="tx2"/>
                </a:solidFill>
              </a:defRPr>
            </a:lvl1pPr>
            <a:lvl2pPr>
              <a:defRPr sz="2400">
                <a:solidFill>
                  <a:schemeClr val="tx2"/>
                </a:solidFill>
              </a:defRPr>
            </a:lvl2pPr>
            <a:lvl3pPr>
              <a:defRPr sz="2000">
                <a:solidFill>
                  <a:schemeClr val="tx2"/>
                </a:solidFill>
              </a:defRPr>
            </a:lvl3pPr>
            <a:lvl4pPr>
              <a:defRPr sz="1800">
                <a:solidFill>
                  <a:schemeClr val="tx2"/>
                </a:solidFill>
              </a:defRPr>
            </a:lvl4pPr>
            <a:lvl5pPr>
              <a:defRPr sz="1800">
                <a:solidFill>
                  <a:schemeClr val="tx2"/>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900113"/>
            <a:ext cx="4038600" cy="2545556"/>
          </a:xfrm>
        </p:spPr>
        <p:txBody>
          <a:bodyPr/>
          <a:lstStyle>
            <a:lvl1pPr>
              <a:defRPr sz="2800">
                <a:solidFill>
                  <a:schemeClr val="tx2"/>
                </a:solidFill>
              </a:defRPr>
            </a:lvl1pPr>
            <a:lvl2pPr>
              <a:defRPr sz="2400">
                <a:solidFill>
                  <a:schemeClr val="tx2"/>
                </a:solidFill>
              </a:defRPr>
            </a:lvl2pPr>
            <a:lvl3pPr>
              <a:defRPr sz="2000">
                <a:solidFill>
                  <a:schemeClr val="tx2"/>
                </a:solidFill>
              </a:defRPr>
            </a:lvl3pPr>
            <a:lvl4pPr>
              <a:defRPr sz="1800">
                <a:solidFill>
                  <a:schemeClr val="tx2"/>
                </a:solidFill>
              </a:defRPr>
            </a:lvl4pPr>
            <a:lvl5pPr>
              <a:defRPr sz="1800">
                <a:solidFill>
                  <a:schemeClr val="tx2"/>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23DB3AE2-E44C-4C0F-8808-2FF2F4E19B48}" type="datetimeFigureOut">
              <a:rPr lang="en-US" smtClean="0"/>
              <a:t>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1E9224-FF18-4C7F-8D92-903B8C2BE72D}" type="slidenum">
              <a:rPr lang="en-US" smtClean="0"/>
              <a:t>‹#›</a:t>
            </a:fld>
            <a:endParaRPr lang="en-US"/>
          </a:p>
        </p:txBody>
      </p:sp>
    </p:spTree>
    <p:extLst>
      <p:ext uri="{BB962C8B-B14F-4D97-AF65-F5344CB8AC3E}">
        <p14:creationId xmlns:p14="http://schemas.microsoft.com/office/powerpoint/2010/main" val="198749007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normAutofit/>
          </a:bodyPr>
          <a:lstStyle>
            <a:lvl1pPr>
              <a:defRPr sz="4000">
                <a:solidFill>
                  <a:schemeClr val="tx2"/>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solidFill>
                  <a:schemeClr val="tx2"/>
                </a:solidFill>
              </a:defRPr>
            </a:lvl1pPr>
            <a:lvl2pPr>
              <a:defRPr sz="2000">
                <a:solidFill>
                  <a:schemeClr val="tx2"/>
                </a:solidFill>
              </a:defRPr>
            </a:lvl2pPr>
            <a:lvl3pPr>
              <a:defRPr sz="1800">
                <a:solidFill>
                  <a:schemeClr val="tx2"/>
                </a:solidFill>
              </a:defRPr>
            </a:lvl3pPr>
            <a:lvl4pPr>
              <a:defRPr sz="1600">
                <a:solidFill>
                  <a:schemeClr val="tx2"/>
                </a:solidFill>
              </a:defRPr>
            </a:lvl4pPr>
            <a:lvl5pPr>
              <a:defRPr sz="1600">
                <a:solidFill>
                  <a:schemeClr val="tx2"/>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solidFill>
                  <a:schemeClr val="tx2"/>
                </a:solidFill>
              </a:defRPr>
            </a:lvl1pPr>
            <a:lvl2pPr>
              <a:defRPr sz="2000">
                <a:solidFill>
                  <a:schemeClr val="tx2"/>
                </a:solidFill>
              </a:defRPr>
            </a:lvl2pPr>
            <a:lvl3pPr>
              <a:defRPr sz="1800">
                <a:solidFill>
                  <a:schemeClr val="tx2"/>
                </a:solidFill>
              </a:defRPr>
            </a:lvl3pPr>
            <a:lvl4pPr>
              <a:defRPr sz="1600">
                <a:solidFill>
                  <a:schemeClr val="tx2"/>
                </a:solidFill>
              </a:defRPr>
            </a:lvl4pPr>
            <a:lvl5pPr>
              <a:defRPr sz="1600">
                <a:solidFill>
                  <a:schemeClr val="tx2"/>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23DB3AE2-E44C-4C0F-8808-2FF2F4E19B48}" type="datetimeFigureOut">
              <a:rPr lang="en-US" smtClean="0"/>
              <a:t>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1E9224-FF18-4C7F-8D92-903B8C2BE72D}" type="slidenum">
              <a:rPr lang="en-US" smtClean="0"/>
              <a:t>‹#›</a:t>
            </a:fld>
            <a:endParaRPr lang="en-US"/>
          </a:p>
        </p:txBody>
      </p:sp>
    </p:spTree>
    <p:extLst>
      <p:ext uri="{BB962C8B-B14F-4D97-AF65-F5344CB8AC3E}">
        <p14:creationId xmlns:p14="http://schemas.microsoft.com/office/powerpoint/2010/main" val="26964737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solidFill>
                  <a:schemeClr val="tx2"/>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23DB3AE2-E44C-4C0F-8808-2FF2F4E19B48}" type="datetimeFigureOut">
              <a:rPr lang="en-US" smtClean="0"/>
              <a:t>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1E9224-FF18-4C7F-8D92-903B8C2BE72D}" type="slidenum">
              <a:rPr lang="en-US" smtClean="0"/>
              <a:t>‹#›</a:t>
            </a:fld>
            <a:endParaRPr lang="en-US"/>
          </a:p>
        </p:txBody>
      </p:sp>
    </p:spTree>
    <p:extLst>
      <p:ext uri="{BB962C8B-B14F-4D97-AF65-F5344CB8AC3E}">
        <p14:creationId xmlns:p14="http://schemas.microsoft.com/office/powerpoint/2010/main" val="247511355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DB3AE2-E44C-4C0F-8808-2FF2F4E19B48}" type="datetimeFigureOut">
              <a:rPr lang="en-US" smtClean="0"/>
              <a:t>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1E9224-FF18-4C7F-8D92-903B8C2BE72D}" type="slidenum">
              <a:rPr lang="en-US" smtClean="0"/>
              <a:t>‹#›</a:t>
            </a:fld>
            <a:endParaRPr lang="en-US"/>
          </a:p>
        </p:txBody>
      </p:sp>
    </p:spTree>
    <p:extLst>
      <p:ext uri="{BB962C8B-B14F-4D97-AF65-F5344CB8AC3E}">
        <p14:creationId xmlns:p14="http://schemas.microsoft.com/office/powerpoint/2010/main" val="312148448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solidFill>
                  <a:schemeClr val="tx2"/>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04788"/>
            <a:ext cx="5111750" cy="4389835"/>
          </a:xfrm>
        </p:spPr>
        <p:txBody>
          <a:bodyPr/>
          <a:lstStyle>
            <a:lvl1pPr>
              <a:defRPr sz="3200">
                <a:solidFill>
                  <a:schemeClr val="tx2"/>
                </a:solidFill>
              </a:defRPr>
            </a:lvl1pPr>
            <a:lvl2pPr>
              <a:defRPr sz="2800">
                <a:solidFill>
                  <a:schemeClr val="tx2"/>
                </a:solidFill>
              </a:defRPr>
            </a:lvl2pPr>
            <a:lvl3pPr>
              <a:defRPr sz="2400">
                <a:solidFill>
                  <a:schemeClr val="tx2"/>
                </a:solidFill>
              </a:defRPr>
            </a:lvl3pPr>
            <a:lvl4pPr>
              <a:defRPr sz="2000">
                <a:solidFill>
                  <a:schemeClr val="tx2"/>
                </a:solidFill>
              </a:defRPr>
            </a:lvl4pPr>
            <a:lvl5pPr>
              <a:defRPr sz="2000">
                <a:solidFill>
                  <a:schemeClr val="tx2"/>
                </a:solidFil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23DB3AE2-E44C-4C0F-8808-2FF2F4E19B48}" type="datetimeFigureOut">
              <a:rPr lang="en-US" smtClean="0"/>
              <a:t>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1E9224-FF18-4C7F-8D92-903B8C2BE72D}" type="slidenum">
              <a:rPr lang="en-US" smtClean="0"/>
              <a:t>‹#›</a:t>
            </a:fld>
            <a:endParaRPr lang="en-US"/>
          </a:p>
        </p:txBody>
      </p:sp>
    </p:spTree>
    <p:extLst>
      <p:ext uri="{BB962C8B-B14F-4D97-AF65-F5344CB8AC3E}">
        <p14:creationId xmlns:p14="http://schemas.microsoft.com/office/powerpoint/2010/main" val="30008652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solidFill>
                  <a:schemeClr val="tx2"/>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23DB3AE2-E44C-4C0F-8808-2FF2F4E19B48}" type="datetimeFigureOut">
              <a:rPr lang="en-US" smtClean="0"/>
              <a:t>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1E9224-FF18-4C7F-8D92-903B8C2BE72D}" type="slidenum">
              <a:rPr lang="en-US" smtClean="0"/>
              <a:t>‹#›</a:t>
            </a:fld>
            <a:endParaRPr lang="en-US"/>
          </a:p>
        </p:txBody>
      </p:sp>
    </p:spTree>
    <p:extLst>
      <p:ext uri="{BB962C8B-B14F-4D97-AF65-F5344CB8AC3E}">
        <p14:creationId xmlns:p14="http://schemas.microsoft.com/office/powerpoint/2010/main" val="511285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5CE3D"/>
            </a:gs>
            <a:gs pos="100000">
              <a:srgbClr val="E88018"/>
            </a:gs>
          </a:gsLst>
          <a:lin ang="27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3DB3AE2-E44C-4C0F-8808-2FF2F4E19B48}" type="datetimeFigureOut">
              <a:rPr lang="en-US" smtClean="0"/>
              <a:t>2/7/2023</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9F1E9224-FF18-4C7F-8D92-903B8C2BE72D}" type="slidenum">
              <a:rPr lang="en-US" smtClean="0"/>
              <a:t>‹#›</a:t>
            </a:fld>
            <a:endParaRPr lang="en-US"/>
          </a:p>
        </p:txBody>
      </p:sp>
    </p:spTree>
    <p:extLst>
      <p:ext uri="{BB962C8B-B14F-4D97-AF65-F5344CB8AC3E}">
        <p14:creationId xmlns:p14="http://schemas.microsoft.com/office/powerpoint/2010/main" val="24202037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s://www.expii.com/t/sigma-and-pi-bonds-definition-overview-8364"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expii.com/t/sigma-and-pi-bonds-definition-overview-8364"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youtu.be/f8FAJXPBdO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openstax.org/details/books/chemistry-2e"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openstax.org/details/books/chemistry-2e"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openstax.org/details/books/chemistry-2e" TargetMode="External"/><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Hybridization</a:t>
            </a:r>
            <a:endParaRPr lang="en-US" dirty="0"/>
          </a:p>
        </p:txBody>
      </p:sp>
      <p:sp>
        <p:nvSpPr>
          <p:cNvPr id="3" name="Subtitle 2"/>
          <p:cNvSpPr>
            <a:spLocks noGrp="1"/>
          </p:cNvSpPr>
          <p:nvPr>
            <p:ph type="subTitle" idx="1"/>
          </p:nvPr>
        </p:nvSpPr>
        <p:spPr/>
        <p:txBody>
          <a:bodyPr/>
          <a:lstStyle/>
          <a:p>
            <a:r>
              <a:rPr lang="en-US" dirty="0" smtClean="0"/>
              <a:t>Molecular </a:t>
            </a:r>
            <a:r>
              <a:rPr lang="en-US" dirty="0" err="1" smtClean="0"/>
              <a:t>Tinkertoy</a:t>
            </a:r>
            <a:r>
              <a:rPr lang="en-US" dirty="0" smtClean="0"/>
              <a:t> geometry</a:t>
            </a:r>
            <a:endParaRPr lang="en-US" dirty="0"/>
          </a:p>
        </p:txBody>
      </p:sp>
    </p:spTree>
    <p:extLst>
      <p:ext uri="{BB962C8B-B14F-4D97-AF65-F5344CB8AC3E}">
        <p14:creationId xmlns:p14="http://schemas.microsoft.com/office/powerpoint/2010/main" val="32791863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Image showing the head-to-head overlap of atomic orbitals that form sigma bond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33350"/>
            <a:ext cx="8534400" cy="4415092"/>
          </a:xfrm>
          <a:prstGeom prst="rect">
            <a:avLst/>
          </a:prstGeom>
          <a:noFill/>
          <a:ln>
            <a:solidFill>
              <a:schemeClr val="tx2"/>
            </a:solidFill>
          </a:ln>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066800" y="4673084"/>
            <a:ext cx="3689856" cy="369332"/>
          </a:xfrm>
          <a:prstGeom prst="rect">
            <a:avLst/>
          </a:prstGeom>
          <a:noFill/>
        </p:spPr>
        <p:txBody>
          <a:bodyPr wrap="none" rtlCol="0">
            <a:spAutoFit/>
          </a:bodyPr>
          <a:lstStyle/>
          <a:p>
            <a:r>
              <a:rPr lang="en-US" dirty="0" smtClean="0"/>
              <a:t>Source: Caroline Monahan, </a:t>
            </a:r>
            <a:r>
              <a:rPr lang="en-US" dirty="0" smtClean="0">
                <a:hlinkClick r:id="rId4"/>
              </a:rPr>
              <a:t>expii.com</a:t>
            </a:r>
            <a:endParaRPr lang="en-US" dirty="0"/>
          </a:p>
        </p:txBody>
      </p:sp>
    </p:spTree>
    <p:extLst>
      <p:ext uri="{BB962C8B-B14F-4D97-AF65-F5344CB8AC3E}">
        <p14:creationId xmlns:p14="http://schemas.microsoft.com/office/powerpoint/2010/main" val="16536220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Double and Triple bonds are </a:t>
            </a:r>
            <a:r>
              <a:rPr lang="en-US" dirty="0" smtClean="0">
                <a:latin typeface="Symbol" panose="05050102010706020507" pitchFamily="18" charset="2"/>
              </a:rPr>
              <a:t>p</a:t>
            </a:r>
            <a:r>
              <a:rPr lang="en-US" dirty="0" smtClean="0"/>
              <a:t> bonds</a:t>
            </a:r>
            <a:endParaRPr lang="en-US" dirty="0"/>
          </a:p>
        </p:txBody>
      </p:sp>
      <p:sp>
        <p:nvSpPr>
          <p:cNvPr id="3" name="Content Placeholder 2"/>
          <p:cNvSpPr>
            <a:spLocks noGrp="1"/>
          </p:cNvSpPr>
          <p:nvPr>
            <p:ph idx="1"/>
          </p:nvPr>
        </p:nvSpPr>
        <p:spPr>
          <a:xfrm>
            <a:off x="457200" y="1200151"/>
            <a:ext cx="8229600" cy="1828799"/>
          </a:xfrm>
        </p:spPr>
        <p:txBody>
          <a:bodyPr/>
          <a:lstStyle/>
          <a:p>
            <a:r>
              <a:rPr lang="en-US" dirty="0" smtClean="0"/>
              <a:t>Greek lowercase pi = </a:t>
            </a:r>
            <a:r>
              <a:rPr lang="en-US" dirty="0" smtClean="0">
                <a:latin typeface="Symbol" panose="05050102010706020507" pitchFamily="18" charset="2"/>
              </a:rPr>
              <a:t>p</a:t>
            </a:r>
          </a:p>
          <a:p>
            <a:r>
              <a:rPr lang="en-US" dirty="0" smtClean="0"/>
              <a:t>One nodal plane along the bond axis</a:t>
            </a:r>
          </a:p>
          <a:p>
            <a:r>
              <a:rPr lang="en-US" dirty="0" smtClean="0"/>
              <a:t>Combining the bonding </a:t>
            </a:r>
            <a:r>
              <a:rPr lang="en-US" dirty="0" err="1" smtClean="0"/>
              <a:t>atoms’s</a:t>
            </a:r>
            <a:r>
              <a:rPr lang="en-US" dirty="0" smtClean="0"/>
              <a:t> orbitals side-on</a:t>
            </a:r>
          </a:p>
          <a:p>
            <a:endParaRPr lang="en-US" dirty="0"/>
          </a:p>
        </p:txBody>
      </p:sp>
      <p:sp>
        <p:nvSpPr>
          <p:cNvPr id="5" name="Oval 4"/>
          <p:cNvSpPr/>
          <p:nvPr/>
        </p:nvSpPr>
        <p:spPr>
          <a:xfrm>
            <a:off x="1828800" y="3028950"/>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5867400" y="3028950"/>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828800" y="3638550"/>
            <a:ext cx="533400" cy="533400"/>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867400" y="3638550"/>
            <a:ext cx="533400" cy="533400"/>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p:nvCxnSpPr>
        <p:spPr>
          <a:xfrm>
            <a:off x="3276600" y="3562350"/>
            <a:ext cx="1447800" cy="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5145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3.33333E-6 -7.40741E-7 L -0.2125 -0.00741 " pathEditMode="relative" rAng="0" ptsTypes="AA">
                                      <p:cBhvr>
                                        <p:cTn id="6" dur="2000" fill="hold"/>
                                        <p:tgtEl>
                                          <p:spTgt spid="7"/>
                                        </p:tgtEl>
                                        <p:attrNameLst>
                                          <p:attrName>ppt_x</p:attrName>
                                          <p:attrName>ppt_y</p:attrName>
                                        </p:attrNameLst>
                                      </p:cBhvr>
                                      <p:rCtr x="-10625" y="-370"/>
                                    </p:animMotion>
                                  </p:childTnLst>
                                </p:cTn>
                              </p:par>
                              <p:par>
                                <p:cTn id="7" presetID="42" presetClass="path" presetSubtype="0" accel="50000" decel="50000" fill="hold" grpId="0" nodeType="withEffect">
                                  <p:stCondLst>
                                    <p:cond delay="0"/>
                                  </p:stCondLst>
                                  <p:childTnLst>
                                    <p:animMotion origin="layout" path="M 3.33333E-6 -7.40741E-7 L 0.17083 -0.00741 " pathEditMode="relative" rAng="0" ptsTypes="AA">
                                      <p:cBhvr>
                                        <p:cTn id="8" dur="2000" fill="hold"/>
                                        <p:tgtEl>
                                          <p:spTgt spid="5"/>
                                        </p:tgtEl>
                                        <p:attrNameLst>
                                          <p:attrName>ppt_x</p:attrName>
                                          <p:attrName>ppt_y</p:attrName>
                                        </p:attrNameLst>
                                      </p:cBhvr>
                                      <p:rCtr x="8542" y="-370"/>
                                    </p:animMotion>
                                  </p:childTnLst>
                                </p:cTn>
                              </p:par>
                              <p:par>
                                <p:cTn id="9" presetID="42" presetClass="path" presetSubtype="0" accel="50000" decel="50000" fill="hold" grpId="0" nodeType="withEffect">
                                  <p:stCondLst>
                                    <p:cond delay="0"/>
                                  </p:stCondLst>
                                  <p:childTnLst>
                                    <p:animMotion origin="layout" path="M 3.33333E-6 -7.40741E-7 L 0.17083 -0.00741 " pathEditMode="relative" rAng="0" ptsTypes="AA">
                                      <p:cBhvr>
                                        <p:cTn id="10" dur="2000" fill="hold"/>
                                        <p:tgtEl>
                                          <p:spTgt spid="6"/>
                                        </p:tgtEl>
                                        <p:attrNameLst>
                                          <p:attrName>ppt_x</p:attrName>
                                          <p:attrName>ppt_y</p:attrName>
                                        </p:attrNameLst>
                                      </p:cBhvr>
                                      <p:rCtr x="8542" y="-370"/>
                                    </p:animMotion>
                                  </p:childTnLst>
                                </p:cTn>
                              </p:par>
                              <p:par>
                                <p:cTn id="11" presetID="42" presetClass="path" presetSubtype="0" accel="50000" decel="50000" fill="hold" grpId="0" nodeType="withEffect">
                                  <p:stCondLst>
                                    <p:cond delay="0"/>
                                  </p:stCondLst>
                                  <p:childTnLst>
                                    <p:animMotion origin="layout" path="M -3.33333E-6 -7.40741E-7 L -0.2125 -0.00741 " pathEditMode="relative" rAng="0" ptsTypes="AA">
                                      <p:cBhvr>
                                        <p:cTn id="12" dur="2000" fill="hold"/>
                                        <p:tgtEl>
                                          <p:spTgt spid="8"/>
                                        </p:tgtEl>
                                        <p:attrNameLst>
                                          <p:attrName>ppt_x</p:attrName>
                                          <p:attrName>ppt_y</p:attrName>
                                        </p:attrNameLst>
                                      </p:cBhvr>
                                      <p:rCtr x="-10625" y="-370"/>
                                    </p:animMotion>
                                  </p:childTnLst>
                                </p:cTn>
                              </p:par>
                            </p:childTnLst>
                          </p:cTn>
                        </p:par>
                        <p:par>
                          <p:cTn id="13" fill="hold">
                            <p:stCondLst>
                              <p:cond delay="2000"/>
                            </p:stCondLst>
                            <p:childTnLst>
                              <p:par>
                                <p:cTn id="14" presetID="10" presetClass="entr" presetSubtype="0" fill="hold" nodeType="afterEffect">
                                  <p:stCondLst>
                                    <p:cond delay="50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6"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66800" y="4673084"/>
            <a:ext cx="3117585" cy="369332"/>
          </a:xfrm>
          <a:prstGeom prst="rect">
            <a:avLst/>
          </a:prstGeom>
          <a:noFill/>
        </p:spPr>
        <p:txBody>
          <a:bodyPr wrap="none" rtlCol="0">
            <a:spAutoFit/>
          </a:bodyPr>
          <a:lstStyle/>
          <a:p>
            <a:r>
              <a:rPr lang="en-US" dirty="0" smtClean="0"/>
              <a:t>Source: Cassie Gates, </a:t>
            </a:r>
            <a:r>
              <a:rPr lang="en-US" dirty="0" smtClean="0">
                <a:hlinkClick r:id="rId2"/>
              </a:rPr>
              <a:t>expii.com</a:t>
            </a:r>
            <a:endParaRPr lang="en-US" dirty="0"/>
          </a:p>
        </p:txBody>
      </p:sp>
      <p:pic>
        <p:nvPicPr>
          <p:cNvPr id="5122" name="Picture 2" descr="Image description: Combinate of two p orbitals to create a pi bo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819150"/>
            <a:ext cx="7905750" cy="3267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0609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Yes, Delta bonds exist</a:t>
            </a:r>
            <a:endParaRPr lang="en-US" dirty="0"/>
          </a:p>
        </p:txBody>
      </p:sp>
      <p:sp>
        <p:nvSpPr>
          <p:cNvPr id="3" name="Content Placeholder 2"/>
          <p:cNvSpPr>
            <a:spLocks noGrp="1"/>
          </p:cNvSpPr>
          <p:nvPr>
            <p:ph idx="1"/>
          </p:nvPr>
        </p:nvSpPr>
        <p:spPr/>
        <p:txBody>
          <a:bodyPr/>
          <a:lstStyle/>
          <a:p>
            <a:pPr>
              <a:buClr>
                <a:schemeClr val="tx2"/>
              </a:buClr>
            </a:pPr>
            <a:r>
              <a:rPr lang="en-US" dirty="0" smtClean="0">
                <a:solidFill>
                  <a:schemeClr val="tx1">
                    <a:lumMod val="65000"/>
                    <a:lumOff val="35000"/>
                  </a:schemeClr>
                </a:solidFill>
              </a:rPr>
              <a:t>Beyond the scope of this course</a:t>
            </a:r>
          </a:p>
          <a:p>
            <a:pPr>
              <a:buClr>
                <a:schemeClr val="tx2"/>
              </a:buClr>
            </a:pPr>
            <a:r>
              <a:rPr lang="en-US" dirty="0" smtClean="0"/>
              <a:t>Two nodal planes along the bond axis</a:t>
            </a:r>
          </a:p>
          <a:p>
            <a:pPr>
              <a:buClr>
                <a:schemeClr val="tx2"/>
              </a:buClr>
            </a:pPr>
            <a:r>
              <a:rPr lang="en-US" dirty="0" smtClean="0"/>
              <a:t>Face-on combination of </a:t>
            </a:r>
            <a:r>
              <a:rPr lang="en-US" dirty="0" smtClean="0">
                <a:solidFill>
                  <a:schemeClr val="accent2"/>
                </a:solidFill>
              </a:rPr>
              <a:t>d</a:t>
            </a:r>
            <a:r>
              <a:rPr lang="en-US" dirty="0" smtClean="0"/>
              <a:t> orbitals</a:t>
            </a:r>
          </a:p>
          <a:p>
            <a:pPr>
              <a:buClr>
                <a:schemeClr val="tx2"/>
              </a:buClr>
            </a:pPr>
            <a:r>
              <a:rPr lang="en-US" dirty="0" smtClean="0"/>
              <a:t>Can happen with transition metal compounds</a:t>
            </a:r>
            <a:endParaRPr lang="en-US" dirty="0"/>
          </a:p>
        </p:txBody>
      </p:sp>
    </p:spTree>
    <p:extLst>
      <p:ext uri="{BB962C8B-B14F-4D97-AF65-F5344CB8AC3E}">
        <p14:creationId xmlns:p14="http://schemas.microsoft.com/office/powerpoint/2010/main" val="102526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Orbitals Hybridize?</a:t>
            </a:r>
            <a:endParaRPr lang="en-US" dirty="0"/>
          </a:p>
        </p:txBody>
      </p:sp>
      <p:sp>
        <p:nvSpPr>
          <p:cNvPr id="3" name="Content Placeholder 2"/>
          <p:cNvSpPr>
            <a:spLocks noGrp="1"/>
          </p:cNvSpPr>
          <p:nvPr>
            <p:ph idx="1"/>
          </p:nvPr>
        </p:nvSpPr>
        <p:spPr>
          <a:xfrm>
            <a:off x="457200" y="1200151"/>
            <a:ext cx="8229600" cy="533399"/>
          </a:xfrm>
        </p:spPr>
        <p:txBody>
          <a:bodyPr/>
          <a:lstStyle/>
          <a:p>
            <a:r>
              <a:rPr lang="en-US" dirty="0" smtClean="0"/>
              <a:t>All the orbitals that don’t form </a:t>
            </a:r>
            <a:r>
              <a:rPr lang="en-US" dirty="0" smtClean="0">
                <a:latin typeface="Symbol" panose="05050102010706020507" pitchFamily="18" charset="2"/>
              </a:rPr>
              <a:t>p</a:t>
            </a:r>
            <a:r>
              <a:rPr lang="en-US" dirty="0" smtClean="0"/>
              <a:t> bonds</a:t>
            </a:r>
            <a:endParaRPr lang="en-US" dirty="0"/>
          </a:p>
        </p:txBody>
      </p:sp>
      <p:sp>
        <p:nvSpPr>
          <p:cNvPr id="4" name="TextBox 3"/>
          <p:cNvSpPr txBox="1"/>
          <p:nvPr/>
        </p:nvSpPr>
        <p:spPr>
          <a:xfrm>
            <a:off x="776287" y="2457450"/>
            <a:ext cx="1598515" cy="646331"/>
          </a:xfrm>
          <a:prstGeom prst="rect">
            <a:avLst/>
          </a:prstGeom>
          <a:noFill/>
        </p:spPr>
        <p:txBody>
          <a:bodyPr wrap="none" rtlCol="0">
            <a:spAutoFit/>
          </a:bodyPr>
          <a:lstStyle/>
          <a:p>
            <a:r>
              <a:rPr lang="en-US" sz="3600" dirty="0" smtClean="0">
                <a:solidFill>
                  <a:schemeClr val="accent1"/>
                </a:solidFill>
              </a:rPr>
              <a:t>H–</a:t>
            </a:r>
            <a:r>
              <a:rPr lang="en-US" sz="3600" dirty="0" smtClean="0">
                <a:solidFill>
                  <a:schemeClr val="accent3"/>
                </a:solidFill>
              </a:rPr>
              <a:t>C</a:t>
            </a:r>
            <a:r>
              <a:rPr lang="en-US" sz="3600" dirty="0" smtClean="0">
                <a:solidFill>
                  <a:schemeClr val="accent1"/>
                </a:solidFill>
              </a:rPr>
              <a:t>≡N:</a:t>
            </a:r>
            <a:endParaRPr lang="en-US" sz="3600" dirty="0">
              <a:solidFill>
                <a:schemeClr val="accent1"/>
              </a:solidFill>
            </a:endParaRPr>
          </a:p>
        </p:txBody>
      </p:sp>
      <p:grpSp>
        <p:nvGrpSpPr>
          <p:cNvPr id="18" name="Group 17"/>
          <p:cNvGrpSpPr/>
          <p:nvPr/>
        </p:nvGrpSpPr>
        <p:grpSpPr>
          <a:xfrm>
            <a:off x="3200400" y="1834246"/>
            <a:ext cx="1483098" cy="1423304"/>
            <a:chOff x="3200400" y="1809750"/>
            <a:chExt cx="1483098" cy="1423304"/>
          </a:xfrm>
        </p:grpSpPr>
        <p:sp>
          <p:nvSpPr>
            <p:cNvPr id="5" name="TextBox 4"/>
            <p:cNvSpPr txBox="1"/>
            <p:nvPr/>
          </p:nvSpPr>
          <p:spPr>
            <a:xfrm>
              <a:off x="3200400" y="2479893"/>
              <a:ext cx="1483098" cy="646331"/>
            </a:xfrm>
            <a:prstGeom prst="rect">
              <a:avLst/>
            </a:prstGeom>
            <a:noFill/>
          </p:spPr>
          <p:txBody>
            <a:bodyPr wrap="none" rtlCol="0">
              <a:spAutoFit/>
            </a:bodyPr>
            <a:lstStyle/>
            <a:p>
              <a:r>
                <a:rPr lang="en-US" sz="3600" dirty="0" smtClean="0">
                  <a:solidFill>
                    <a:schemeClr val="accent1"/>
                  </a:solidFill>
                </a:rPr>
                <a:t>H–</a:t>
              </a:r>
              <a:r>
                <a:rPr lang="en-US" sz="3600" dirty="0" smtClean="0">
                  <a:solidFill>
                    <a:schemeClr val="accent3"/>
                  </a:solidFill>
                </a:rPr>
                <a:t>C</a:t>
              </a:r>
              <a:r>
                <a:rPr lang="en-US" sz="3600" dirty="0" smtClean="0">
                  <a:solidFill>
                    <a:schemeClr val="accent1"/>
                  </a:solidFill>
                </a:rPr>
                <a:t>=O</a:t>
              </a:r>
              <a:endParaRPr lang="en-US" sz="3600" dirty="0">
                <a:solidFill>
                  <a:schemeClr val="accent1"/>
                </a:solidFill>
              </a:endParaRPr>
            </a:p>
          </p:txBody>
        </p:sp>
        <p:sp>
          <p:nvSpPr>
            <p:cNvPr id="6" name="TextBox 5"/>
            <p:cNvSpPr txBox="1"/>
            <p:nvPr/>
          </p:nvSpPr>
          <p:spPr>
            <a:xfrm>
              <a:off x="3719396" y="1809750"/>
              <a:ext cx="471604" cy="646331"/>
            </a:xfrm>
            <a:prstGeom prst="rect">
              <a:avLst/>
            </a:prstGeom>
            <a:noFill/>
          </p:spPr>
          <p:txBody>
            <a:bodyPr wrap="none" rtlCol="0">
              <a:spAutoFit/>
            </a:bodyPr>
            <a:lstStyle/>
            <a:p>
              <a:r>
                <a:rPr lang="en-US" sz="3600" dirty="0" smtClean="0">
                  <a:solidFill>
                    <a:schemeClr val="accent1"/>
                  </a:solidFill>
                </a:rPr>
                <a:t>H</a:t>
              </a:r>
              <a:endParaRPr lang="en-US" sz="3600" dirty="0">
                <a:solidFill>
                  <a:schemeClr val="accent1"/>
                </a:solidFill>
              </a:endParaRPr>
            </a:p>
          </p:txBody>
        </p:sp>
        <p:cxnSp>
          <p:nvCxnSpPr>
            <p:cNvPr id="8" name="Straight Connector 7"/>
            <p:cNvCxnSpPr/>
            <p:nvPr/>
          </p:nvCxnSpPr>
          <p:spPr>
            <a:xfrm flipV="1">
              <a:off x="3941949" y="2343150"/>
              <a:ext cx="0" cy="2286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197079" y="2171700"/>
              <a:ext cx="418704" cy="646331"/>
            </a:xfrm>
            <a:prstGeom prst="rect">
              <a:avLst/>
            </a:prstGeom>
            <a:noFill/>
          </p:spPr>
          <p:txBody>
            <a:bodyPr wrap="none" rtlCol="0">
              <a:spAutoFit/>
            </a:bodyPr>
            <a:lstStyle/>
            <a:p>
              <a:r>
                <a:rPr lang="en-US" sz="3600" dirty="0" smtClean="0">
                  <a:solidFill>
                    <a:schemeClr val="accent1"/>
                  </a:solidFill>
                </a:rPr>
                <a:t>..</a:t>
              </a:r>
              <a:endParaRPr lang="en-US" sz="3600" dirty="0">
                <a:solidFill>
                  <a:schemeClr val="accent1"/>
                </a:solidFill>
              </a:endParaRPr>
            </a:p>
          </p:txBody>
        </p:sp>
        <p:sp>
          <p:nvSpPr>
            <p:cNvPr id="10" name="TextBox 9"/>
            <p:cNvSpPr txBox="1"/>
            <p:nvPr/>
          </p:nvSpPr>
          <p:spPr>
            <a:xfrm>
              <a:off x="4229496" y="2586723"/>
              <a:ext cx="418704" cy="646331"/>
            </a:xfrm>
            <a:prstGeom prst="rect">
              <a:avLst/>
            </a:prstGeom>
            <a:noFill/>
          </p:spPr>
          <p:txBody>
            <a:bodyPr wrap="none" rtlCol="0">
              <a:spAutoFit/>
            </a:bodyPr>
            <a:lstStyle/>
            <a:p>
              <a:r>
                <a:rPr lang="en-US" sz="3600" dirty="0" smtClean="0">
                  <a:solidFill>
                    <a:schemeClr val="accent1"/>
                  </a:solidFill>
                </a:rPr>
                <a:t>..</a:t>
              </a:r>
              <a:endParaRPr lang="en-US" sz="3600" dirty="0">
                <a:solidFill>
                  <a:schemeClr val="accent1"/>
                </a:solidFill>
              </a:endParaRPr>
            </a:p>
          </p:txBody>
        </p:sp>
      </p:grpSp>
      <p:grpSp>
        <p:nvGrpSpPr>
          <p:cNvPr id="19" name="Group 18"/>
          <p:cNvGrpSpPr/>
          <p:nvPr/>
        </p:nvGrpSpPr>
        <p:grpSpPr>
          <a:xfrm>
            <a:off x="5943600" y="1962150"/>
            <a:ext cx="1463862" cy="1905000"/>
            <a:chOff x="5943600" y="1962150"/>
            <a:chExt cx="1463862" cy="1905000"/>
          </a:xfrm>
        </p:grpSpPr>
        <p:sp>
          <p:nvSpPr>
            <p:cNvPr id="11" name="TextBox 10"/>
            <p:cNvSpPr txBox="1"/>
            <p:nvPr/>
          </p:nvSpPr>
          <p:spPr>
            <a:xfrm>
              <a:off x="5943600" y="2586038"/>
              <a:ext cx="1463862" cy="646331"/>
            </a:xfrm>
            <a:prstGeom prst="rect">
              <a:avLst/>
            </a:prstGeom>
            <a:noFill/>
          </p:spPr>
          <p:txBody>
            <a:bodyPr wrap="none" rtlCol="0">
              <a:spAutoFit/>
            </a:bodyPr>
            <a:lstStyle/>
            <a:p>
              <a:r>
                <a:rPr lang="en-US" sz="3600" dirty="0" smtClean="0">
                  <a:solidFill>
                    <a:schemeClr val="accent1"/>
                  </a:solidFill>
                </a:rPr>
                <a:t>H–</a:t>
              </a:r>
              <a:r>
                <a:rPr lang="en-US" sz="3600" dirty="0" smtClean="0">
                  <a:solidFill>
                    <a:schemeClr val="accent3"/>
                  </a:solidFill>
                </a:rPr>
                <a:t>C</a:t>
              </a:r>
              <a:r>
                <a:rPr lang="en-US" sz="3600" dirty="0">
                  <a:solidFill>
                    <a:schemeClr val="accent1"/>
                  </a:solidFill>
                </a:rPr>
                <a:t>–</a:t>
              </a:r>
              <a:r>
                <a:rPr lang="en-US" sz="3600" dirty="0" smtClean="0">
                  <a:solidFill>
                    <a:schemeClr val="accent1"/>
                  </a:solidFill>
                </a:rPr>
                <a:t>H</a:t>
              </a:r>
              <a:endParaRPr lang="en-US" sz="3600" dirty="0">
                <a:solidFill>
                  <a:schemeClr val="accent1"/>
                </a:solidFill>
              </a:endParaRPr>
            </a:p>
          </p:txBody>
        </p:sp>
        <p:sp>
          <p:nvSpPr>
            <p:cNvPr id="12" name="TextBox 11"/>
            <p:cNvSpPr txBox="1"/>
            <p:nvPr/>
          </p:nvSpPr>
          <p:spPr>
            <a:xfrm>
              <a:off x="6462596" y="1962150"/>
              <a:ext cx="471604" cy="646331"/>
            </a:xfrm>
            <a:prstGeom prst="rect">
              <a:avLst/>
            </a:prstGeom>
            <a:noFill/>
          </p:spPr>
          <p:txBody>
            <a:bodyPr wrap="none" rtlCol="0">
              <a:spAutoFit/>
            </a:bodyPr>
            <a:lstStyle/>
            <a:p>
              <a:r>
                <a:rPr lang="en-US" sz="3600" dirty="0" smtClean="0">
                  <a:solidFill>
                    <a:schemeClr val="accent1"/>
                  </a:solidFill>
                </a:rPr>
                <a:t>H</a:t>
              </a:r>
              <a:endParaRPr lang="en-US" sz="3600" dirty="0">
                <a:solidFill>
                  <a:schemeClr val="accent1"/>
                </a:solidFill>
              </a:endParaRPr>
            </a:p>
          </p:txBody>
        </p:sp>
        <p:cxnSp>
          <p:nvCxnSpPr>
            <p:cNvPr id="13" name="Straight Connector 12"/>
            <p:cNvCxnSpPr/>
            <p:nvPr/>
          </p:nvCxnSpPr>
          <p:spPr>
            <a:xfrm flipV="1">
              <a:off x="6685149" y="2495550"/>
              <a:ext cx="0" cy="2286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477000" y="3220819"/>
              <a:ext cx="471604" cy="646331"/>
            </a:xfrm>
            <a:prstGeom prst="rect">
              <a:avLst/>
            </a:prstGeom>
            <a:noFill/>
          </p:spPr>
          <p:txBody>
            <a:bodyPr wrap="none" rtlCol="0">
              <a:spAutoFit/>
            </a:bodyPr>
            <a:lstStyle/>
            <a:p>
              <a:r>
                <a:rPr lang="en-US" sz="3600" dirty="0" smtClean="0">
                  <a:solidFill>
                    <a:schemeClr val="accent1"/>
                  </a:solidFill>
                </a:rPr>
                <a:t>H</a:t>
              </a:r>
              <a:endParaRPr lang="en-US" sz="3600" dirty="0">
                <a:solidFill>
                  <a:schemeClr val="accent1"/>
                </a:solidFill>
              </a:endParaRPr>
            </a:p>
          </p:txBody>
        </p:sp>
        <p:cxnSp>
          <p:nvCxnSpPr>
            <p:cNvPr id="17" name="Straight Connector 16"/>
            <p:cNvCxnSpPr/>
            <p:nvPr/>
          </p:nvCxnSpPr>
          <p:spPr>
            <a:xfrm flipV="1">
              <a:off x="6699553" y="3144619"/>
              <a:ext cx="0" cy="2286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a:xfrm>
            <a:off x="381000" y="3037463"/>
            <a:ext cx="1061736" cy="1134487"/>
            <a:chOff x="381000" y="3037463"/>
            <a:chExt cx="1061736" cy="1134487"/>
          </a:xfrm>
        </p:grpSpPr>
        <p:sp>
          <p:nvSpPr>
            <p:cNvPr id="20" name="TextBox 19"/>
            <p:cNvSpPr txBox="1"/>
            <p:nvPr/>
          </p:nvSpPr>
          <p:spPr>
            <a:xfrm>
              <a:off x="381000" y="3587175"/>
              <a:ext cx="561372" cy="584775"/>
            </a:xfrm>
            <a:prstGeom prst="rect">
              <a:avLst/>
            </a:prstGeom>
            <a:noFill/>
          </p:spPr>
          <p:txBody>
            <a:bodyPr wrap="none" rtlCol="0">
              <a:spAutoFit/>
            </a:bodyPr>
            <a:lstStyle/>
            <a:p>
              <a:r>
                <a:rPr lang="en-US" sz="3200" dirty="0" err="1" smtClean="0"/>
                <a:t>sp</a:t>
              </a:r>
              <a:endParaRPr lang="en-US" sz="3200" dirty="0"/>
            </a:p>
          </p:txBody>
        </p:sp>
        <p:sp>
          <p:nvSpPr>
            <p:cNvPr id="23" name="Freeform 22"/>
            <p:cNvSpPr/>
            <p:nvPr/>
          </p:nvSpPr>
          <p:spPr>
            <a:xfrm>
              <a:off x="785511" y="3037463"/>
              <a:ext cx="657225" cy="671512"/>
            </a:xfrm>
            <a:custGeom>
              <a:avLst/>
              <a:gdLst>
                <a:gd name="connsiteX0" fmla="*/ 0 w 657225"/>
                <a:gd name="connsiteY0" fmla="*/ 671512 h 671512"/>
                <a:gd name="connsiteX1" fmla="*/ 271462 w 657225"/>
                <a:gd name="connsiteY1" fmla="*/ 271462 h 671512"/>
                <a:gd name="connsiteX2" fmla="*/ 357187 w 657225"/>
                <a:gd name="connsiteY2" fmla="*/ 500062 h 671512"/>
                <a:gd name="connsiteX3" fmla="*/ 657225 w 657225"/>
                <a:gd name="connsiteY3" fmla="*/ 0 h 671512"/>
                <a:gd name="connsiteX0" fmla="*/ 0 w 657225"/>
                <a:gd name="connsiteY0" fmla="*/ 671512 h 671512"/>
                <a:gd name="connsiteX1" fmla="*/ 271462 w 657225"/>
                <a:gd name="connsiteY1" fmla="*/ 271462 h 671512"/>
                <a:gd name="connsiteX2" fmla="*/ 385762 w 657225"/>
                <a:gd name="connsiteY2" fmla="*/ 485775 h 671512"/>
                <a:gd name="connsiteX3" fmla="*/ 657225 w 657225"/>
                <a:gd name="connsiteY3" fmla="*/ 0 h 671512"/>
                <a:gd name="connsiteX0" fmla="*/ 0 w 657225"/>
                <a:gd name="connsiteY0" fmla="*/ 671512 h 671512"/>
                <a:gd name="connsiteX1" fmla="*/ 271462 w 657225"/>
                <a:gd name="connsiteY1" fmla="*/ 271462 h 671512"/>
                <a:gd name="connsiteX2" fmla="*/ 385762 w 657225"/>
                <a:gd name="connsiteY2" fmla="*/ 485775 h 671512"/>
                <a:gd name="connsiteX3" fmla="*/ 657225 w 657225"/>
                <a:gd name="connsiteY3" fmla="*/ 0 h 671512"/>
                <a:gd name="connsiteX0" fmla="*/ 0 w 657225"/>
                <a:gd name="connsiteY0" fmla="*/ 671512 h 671512"/>
                <a:gd name="connsiteX1" fmla="*/ 271462 w 657225"/>
                <a:gd name="connsiteY1" fmla="*/ 271462 h 671512"/>
                <a:gd name="connsiteX2" fmla="*/ 385762 w 657225"/>
                <a:gd name="connsiteY2" fmla="*/ 485775 h 671512"/>
                <a:gd name="connsiteX3" fmla="*/ 657225 w 657225"/>
                <a:gd name="connsiteY3" fmla="*/ 0 h 671512"/>
                <a:gd name="connsiteX0" fmla="*/ 0 w 657225"/>
                <a:gd name="connsiteY0" fmla="*/ 671512 h 671512"/>
                <a:gd name="connsiteX1" fmla="*/ 271462 w 657225"/>
                <a:gd name="connsiteY1" fmla="*/ 271462 h 671512"/>
                <a:gd name="connsiteX2" fmla="*/ 385762 w 657225"/>
                <a:gd name="connsiteY2" fmla="*/ 485775 h 671512"/>
                <a:gd name="connsiteX3" fmla="*/ 657225 w 657225"/>
                <a:gd name="connsiteY3" fmla="*/ 0 h 671512"/>
                <a:gd name="connsiteX0" fmla="*/ 0 w 657225"/>
                <a:gd name="connsiteY0" fmla="*/ 671512 h 671512"/>
                <a:gd name="connsiteX1" fmla="*/ 271462 w 657225"/>
                <a:gd name="connsiteY1" fmla="*/ 271462 h 671512"/>
                <a:gd name="connsiteX2" fmla="*/ 385762 w 657225"/>
                <a:gd name="connsiteY2" fmla="*/ 485775 h 671512"/>
                <a:gd name="connsiteX3" fmla="*/ 657225 w 657225"/>
                <a:gd name="connsiteY3" fmla="*/ 0 h 671512"/>
                <a:gd name="connsiteX0" fmla="*/ 0 w 657225"/>
                <a:gd name="connsiteY0" fmla="*/ 671512 h 671512"/>
                <a:gd name="connsiteX1" fmla="*/ 271462 w 657225"/>
                <a:gd name="connsiteY1" fmla="*/ 271462 h 671512"/>
                <a:gd name="connsiteX2" fmla="*/ 385762 w 657225"/>
                <a:gd name="connsiteY2" fmla="*/ 485775 h 671512"/>
                <a:gd name="connsiteX3" fmla="*/ 657225 w 657225"/>
                <a:gd name="connsiteY3" fmla="*/ 0 h 671512"/>
              </a:gdLst>
              <a:ahLst/>
              <a:cxnLst>
                <a:cxn ang="0">
                  <a:pos x="connsiteX0" y="connsiteY0"/>
                </a:cxn>
                <a:cxn ang="0">
                  <a:pos x="connsiteX1" y="connsiteY1"/>
                </a:cxn>
                <a:cxn ang="0">
                  <a:pos x="connsiteX2" y="connsiteY2"/>
                </a:cxn>
                <a:cxn ang="0">
                  <a:pos x="connsiteX3" y="connsiteY3"/>
                </a:cxn>
              </a:cxnLst>
              <a:rect l="l" t="t" r="r" b="b"/>
              <a:pathLst>
                <a:path w="657225" h="671512">
                  <a:moveTo>
                    <a:pt x="0" y="671512"/>
                  </a:moveTo>
                  <a:cubicBezTo>
                    <a:pt x="90487" y="538162"/>
                    <a:pt x="178593" y="388143"/>
                    <a:pt x="271462" y="271462"/>
                  </a:cubicBezTo>
                  <a:cubicBezTo>
                    <a:pt x="364331" y="154781"/>
                    <a:pt x="321468" y="531019"/>
                    <a:pt x="385762" y="485775"/>
                  </a:cubicBezTo>
                  <a:cubicBezTo>
                    <a:pt x="490537" y="323850"/>
                    <a:pt x="566737" y="161925"/>
                    <a:pt x="657225" y="0"/>
                  </a:cubicBezTo>
                </a:path>
              </a:pathLst>
            </a:custGeom>
            <a:noFill/>
            <a:ln>
              <a:solidFill>
                <a:schemeClr val="accent2"/>
              </a:solidFill>
              <a:headEnd type="none" w="med" len="med"/>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26"/>
          <p:cNvGrpSpPr/>
          <p:nvPr/>
        </p:nvGrpSpPr>
        <p:grpSpPr>
          <a:xfrm>
            <a:off x="2824733" y="3093600"/>
            <a:ext cx="1032892" cy="1154550"/>
            <a:chOff x="2824733" y="3093600"/>
            <a:chExt cx="1032892" cy="1154550"/>
          </a:xfrm>
        </p:grpSpPr>
        <p:sp>
          <p:nvSpPr>
            <p:cNvPr id="21" name="TextBox 20"/>
            <p:cNvSpPr txBox="1"/>
            <p:nvPr/>
          </p:nvSpPr>
          <p:spPr>
            <a:xfrm>
              <a:off x="2824733" y="3663375"/>
              <a:ext cx="700833" cy="584775"/>
            </a:xfrm>
            <a:prstGeom prst="rect">
              <a:avLst/>
            </a:prstGeom>
            <a:noFill/>
          </p:spPr>
          <p:txBody>
            <a:bodyPr wrap="none" rtlCol="0">
              <a:spAutoFit/>
            </a:bodyPr>
            <a:lstStyle/>
            <a:p>
              <a:r>
                <a:rPr lang="en-US" sz="3200" dirty="0" smtClean="0"/>
                <a:t>sp</a:t>
              </a:r>
              <a:r>
                <a:rPr lang="en-US" sz="3200" baseline="30000" dirty="0" smtClean="0"/>
                <a:t>2</a:t>
              </a:r>
              <a:endParaRPr lang="en-US" sz="3200" baseline="30000" dirty="0"/>
            </a:p>
          </p:txBody>
        </p:sp>
        <p:sp>
          <p:nvSpPr>
            <p:cNvPr id="24" name="Freeform 23"/>
            <p:cNvSpPr/>
            <p:nvPr/>
          </p:nvSpPr>
          <p:spPr>
            <a:xfrm>
              <a:off x="3200400" y="3093600"/>
              <a:ext cx="657225" cy="671512"/>
            </a:xfrm>
            <a:custGeom>
              <a:avLst/>
              <a:gdLst>
                <a:gd name="connsiteX0" fmla="*/ 0 w 657225"/>
                <a:gd name="connsiteY0" fmla="*/ 671512 h 671512"/>
                <a:gd name="connsiteX1" fmla="*/ 271462 w 657225"/>
                <a:gd name="connsiteY1" fmla="*/ 271462 h 671512"/>
                <a:gd name="connsiteX2" fmla="*/ 357187 w 657225"/>
                <a:gd name="connsiteY2" fmla="*/ 500062 h 671512"/>
                <a:gd name="connsiteX3" fmla="*/ 657225 w 657225"/>
                <a:gd name="connsiteY3" fmla="*/ 0 h 671512"/>
                <a:gd name="connsiteX0" fmla="*/ 0 w 657225"/>
                <a:gd name="connsiteY0" fmla="*/ 671512 h 671512"/>
                <a:gd name="connsiteX1" fmla="*/ 271462 w 657225"/>
                <a:gd name="connsiteY1" fmla="*/ 271462 h 671512"/>
                <a:gd name="connsiteX2" fmla="*/ 385762 w 657225"/>
                <a:gd name="connsiteY2" fmla="*/ 485775 h 671512"/>
                <a:gd name="connsiteX3" fmla="*/ 657225 w 657225"/>
                <a:gd name="connsiteY3" fmla="*/ 0 h 671512"/>
                <a:gd name="connsiteX0" fmla="*/ 0 w 657225"/>
                <a:gd name="connsiteY0" fmla="*/ 671512 h 671512"/>
                <a:gd name="connsiteX1" fmla="*/ 271462 w 657225"/>
                <a:gd name="connsiteY1" fmla="*/ 271462 h 671512"/>
                <a:gd name="connsiteX2" fmla="*/ 385762 w 657225"/>
                <a:gd name="connsiteY2" fmla="*/ 485775 h 671512"/>
                <a:gd name="connsiteX3" fmla="*/ 657225 w 657225"/>
                <a:gd name="connsiteY3" fmla="*/ 0 h 671512"/>
                <a:gd name="connsiteX0" fmla="*/ 0 w 657225"/>
                <a:gd name="connsiteY0" fmla="*/ 671512 h 671512"/>
                <a:gd name="connsiteX1" fmla="*/ 271462 w 657225"/>
                <a:gd name="connsiteY1" fmla="*/ 271462 h 671512"/>
                <a:gd name="connsiteX2" fmla="*/ 385762 w 657225"/>
                <a:gd name="connsiteY2" fmla="*/ 485775 h 671512"/>
                <a:gd name="connsiteX3" fmla="*/ 657225 w 657225"/>
                <a:gd name="connsiteY3" fmla="*/ 0 h 671512"/>
                <a:gd name="connsiteX0" fmla="*/ 0 w 657225"/>
                <a:gd name="connsiteY0" fmla="*/ 671512 h 671512"/>
                <a:gd name="connsiteX1" fmla="*/ 271462 w 657225"/>
                <a:gd name="connsiteY1" fmla="*/ 271462 h 671512"/>
                <a:gd name="connsiteX2" fmla="*/ 385762 w 657225"/>
                <a:gd name="connsiteY2" fmla="*/ 485775 h 671512"/>
                <a:gd name="connsiteX3" fmla="*/ 657225 w 657225"/>
                <a:gd name="connsiteY3" fmla="*/ 0 h 671512"/>
                <a:gd name="connsiteX0" fmla="*/ 0 w 657225"/>
                <a:gd name="connsiteY0" fmla="*/ 671512 h 671512"/>
                <a:gd name="connsiteX1" fmla="*/ 271462 w 657225"/>
                <a:gd name="connsiteY1" fmla="*/ 271462 h 671512"/>
                <a:gd name="connsiteX2" fmla="*/ 385762 w 657225"/>
                <a:gd name="connsiteY2" fmla="*/ 485775 h 671512"/>
                <a:gd name="connsiteX3" fmla="*/ 657225 w 657225"/>
                <a:gd name="connsiteY3" fmla="*/ 0 h 671512"/>
                <a:gd name="connsiteX0" fmla="*/ 0 w 657225"/>
                <a:gd name="connsiteY0" fmla="*/ 671512 h 671512"/>
                <a:gd name="connsiteX1" fmla="*/ 271462 w 657225"/>
                <a:gd name="connsiteY1" fmla="*/ 271462 h 671512"/>
                <a:gd name="connsiteX2" fmla="*/ 385762 w 657225"/>
                <a:gd name="connsiteY2" fmla="*/ 485775 h 671512"/>
                <a:gd name="connsiteX3" fmla="*/ 657225 w 657225"/>
                <a:gd name="connsiteY3" fmla="*/ 0 h 671512"/>
              </a:gdLst>
              <a:ahLst/>
              <a:cxnLst>
                <a:cxn ang="0">
                  <a:pos x="connsiteX0" y="connsiteY0"/>
                </a:cxn>
                <a:cxn ang="0">
                  <a:pos x="connsiteX1" y="connsiteY1"/>
                </a:cxn>
                <a:cxn ang="0">
                  <a:pos x="connsiteX2" y="connsiteY2"/>
                </a:cxn>
                <a:cxn ang="0">
                  <a:pos x="connsiteX3" y="connsiteY3"/>
                </a:cxn>
              </a:cxnLst>
              <a:rect l="l" t="t" r="r" b="b"/>
              <a:pathLst>
                <a:path w="657225" h="671512">
                  <a:moveTo>
                    <a:pt x="0" y="671512"/>
                  </a:moveTo>
                  <a:cubicBezTo>
                    <a:pt x="90487" y="538162"/>
                    <a:pt x="178593" y="388143"/>
                    <a:pt x="271462" y="271462"/>
                  </a:cubicBezTo>
                  <a:cubicBezTo>
                    <a:pt x="364331" y="154781"/>
                    <a:pt x="321468" y="531019"/>
                    <a:pt x="385762" y="485775"/>
                  </a:cubicBezTo>
                  <a:cubicBezTo>
                    <a:pt x="490537" y="323850"/>
                    <a:pt x="566737" y="161925"/>
                    <a:pt x="657225" y="0"/>
                  </a:cubicBezTo>
                </a:path>
              </a:pathLst>
            </a:custGeom>
            <a:noFill/>
            <a:ln>
              <a:solidFill>
                <a:schemeClr val="accent2"/>
              </a:solidFill>
              <a:headEnd type="none" w="med" len="med"/>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p:cNvGrpSpPr/>
          <p:nvPr/>
        </p:nvGrpSpPr>
        <p:grpSpPr>
          <a:xfrm>
            <a:off x="5515922" y="3103781"/>
            <a:ext cx="1046057" cy="1169906"/>
            <a:chOff x="5515922" y="3103781"/>
            <a:chExt cx="1046057" cy="1169906"/>
          </a:xfrm>
        </p:grpSpPr>
        <p:sp>
          <p:nvSpPr>
            <p:cNvPr id="22" name="TextBox 21"/>
            <p:cNvSpPr txBox="1"/>
            <p:nvPr/>
          </p:nvSpPr>
          <p:spPr>
            <a:xfrm>
              <a:off x="5515922" y="3688912"/>
              <a:ext cx="700833" cy="584775"/>
            </a:xfrm>
            <a:prstGeom prst="rect">
              <a:avLst/>
            </a:prstGeom>
            <a:noFill/>
          </p:spPr>
          <p:txBody>
            <a:bodyPr wrap="none" rtlCol="0">
              <a:spAutoFit/>
            </a:bodyPr>
            <a:lstStyle/>
            <a:p>
              <a:r>
                <a:rPr lang="en-US" sz="3200" dirty="0" smtClean="0"/>
                <a:t>sp</a:t>
              </a:r>
              <a:r>
                <a:rPr lang="en-US" sz="3200" baseline="30000" dirty="0" smtClean="0"/>
                <a:t>3</a:t>
              </a:r>
              <a:endParaRPr lang="en-US" sz="3200" baseline="30000" dirty="0"/>
            </a:p>
          </p:txBody>
        </p:sp>
        <p:sp>
          <p:nvSpPr>
            <p:cNvPr id="25" name="Freeform 24"/>
            <p:cNvSpPr/>
            <p:nvPr/>
          </p:nvSpPr>
          <p:spPr>
            <a:xfrm>
              <a:off x="5904754" y="3103781"/>
              <a:ext cx="657225" cy="671512"/>
            </a:xfrm>
            <a:custGeom>
              <a:avLst/>
              <a:gdLst>
                <a:gd name="connsiteX0" fmla="*/ 0 w 657225"/>
                <a:gd name="connsiteY0" fmla="*/ 671512 h 671512"/>
                <a:gd name="connsiteX1" fmla="*/ 271462 w 657225"/>
                <a:gd name="connsiteY1" fmla="*/ 271462 h 671512"/>
                <a:gd name="connsiteX2" fmla="*/ 357187 w 657225"/>
                <a:gd name="connsiteY2" fmla="*/ 500062 h 671512"/>
                <a:gd name="connsiteX3" fmla="*/ 657225 w 657225"/>
                <a:gd name="connsiteY3" fmla="*/ 0 h 671512"/>
                <a:gd name="connsiteX0" fmla="*/ 0 w 657225"/>
                <a:gd name="connsiteY0" fmla="*/ 671512 h 671512"/>
                <a:gd name="connsiteX1" fmla="*/ 271462 w 657225"/>
                <a:gd name="connsiteY1" fmla="*/ 271462 h 671512"/>
                <a:gd name="connsiteX2" fmla="*/ 385762 w 657225"/>
                <a:gd name="connsiteY2" fmla="*/ 485775 h 671512"/>
                <a:gd name="connsiteX3" fmla="*/ 657225 w 657225"/>
                <a:gd name="connsiteY3" fmla="*/ 0 h 671512"/>
                <a:gd name="connsiteX0" fmla="*/ 0 w 657225"/>
                <a:gd name="connsiteY0" fmla="*/ 671512 h 671512"/>
                <a:gd name="connsiteX1" fmla="*/ 271462 w 657225"/>
                <a:gd name="connsiteY1" fmla="*/ 271462 h 671512"/>
                <a:gd name="connsiteX2" fmla="*/ 385762 w 657225"/>
                <a:gd name="connsiteY2" fmla="*/ 485775 h 671512"/>
                <a:gd name="connsiteX3" fmla="*/ 657225 w 657225"/>
                <a:gd name="connsiteY3" fmla="*/ 0 h 671512"/>
                <a:gd name="connsiteX0" fmla="*/ 0 w 657225"/>
                <a:gd name="connsiteY0" fmla="*/ 671512 h 671512"/>
                <a:gd name="connsiteX1" fmla="*/ 271462 w 657225"/>
                <a:gd name="connsiteY1" fmla="*/ 271462 h 671512"/>
                <a:gd name="connsiteX2" fmla="*/ 385762 w 657225"/>
                <a:gd name="connsiteY2" fmla="*/ 485775 h 671512"/>
                <a:gd name="connsiteX3" fmla="*/ 657225 w 657225"/>
                <a:gd name="connsiteY3" fmla="*/ 0 h 671512"/>
                <a:gd name="connsiteX0" fmla="*/ 0 w 657225"/>
                <a:gd name="connsiteY0" fmla="*/ 671512 h 671512"/>
                <a:gd name="connsiteX1" fmla="*/ 271462 w 657225"/>
                <a:gd name="connsiteY1" fmla="*/ 271462 h 671512"/>
                <a:gd name="connsiteX2" fmla="*/ 385762 w 657225"/>
                <a:gd name="connsiteY2" fmla="*/ 485775 h 671512"/>
                <a:gd name="connsiteX3" fmla="*/ 657225 w 657225"/>
                <a:gd name="connsiteY3" fmla="*/ 0 h 671512"/>
                <a:gd name="connsiteX0" fmla="*/ 0 w 657225"/>
                <a:gd name="connsiteY0" fmla="*/ 671512 h 671512"/>
                <a:gd name="connsiteX1" fmla="*/ 271462 w 657225"/>
                <a:gd name="connsiteY1" fmla="*/ 271462 h 671512"/>
                <a:gd name="connsiteX2" fmla="*/ 385762 w 657225"/>
                <a:gd name="connsiteY2" fmla="*/ 485775 h 671512"/>
                <a:gd name="connsiteX3" fmla="*/ 657225 w 657225"/>
                <a:gd name="connsiteY3" fmla="*/ 0 h 671512"/>
                <a:gd name="connsiteX0" fmla="*/ 0 w 657225"/>
                <a:gd name="connsiteY0" fmla="*/ 671512 h 671512"/>
                <a:gd name="connsiteX1" fmla="*/ 271462 w 657225"/>
                <a:gd name="connsiteY1" fmla="*/ 271462 h 671512"/>
                <a:gd name="connsiteX2" fmla="*/ 385762 w 657225"/>
                <a:gd name="connsiteY2" fmla="*/ 485775 h 671512"/>
                <a:gd name="connsiteX3" fmla="*/ 657225 w 657225"/>
                <a:gd name="connsiteY3" fmla="*/ 0 h 671512"/>
              </a:gdLst>
              <a:ahLst/>
              <a:cxnLst>
                <a:cxn ang="0">
                  <a:pos x="connsiteX0" y="connsiteY0"/>
                </a:cxn>
                <a:cxn ang="0">
                  <a:pos x="connsiteX1" y="connsiteY1"/>
                </a:cxn>
                <a:cxn ang="0">
                  <a:pos x="connsiteX2" y="connsiteY2"/>
                </a:cxn>
                <a:cxn ang="0">
                  <a:pos x="connsiteX3" y="connsiteY3"/>
                </a:cxn>
              </a:cxnLst>
              <a:rect l="l" t="t" r="r" b="b"/>
              <a:pathLst>
                <a:path w="657225" h="671512">
                  <a:moveTo>
                    <a:pt x="0" y="671512"/>
                  </a:moveTo>
                  <a:cubicBezTo>
                    <a:pt x="90487" y="538162"/>
                    <a:pt x="178593" y="388143"/>
                    <a:pt x="271462" y="271462"/>
                  </a:cubicBezTo>
                  <a:cubicBezTo>
                    <a:pt x="364331" y="154781"/>
                    <a:pt x="321468" y="531019"/>
                    <a:pt x="385762" y="485775"/>
                  </a:cubicBezTo>
                  <a:cubicBezTo>
                    <a:pt x="490537" y="323850"/>
                    <a:pt x="566737" y="161925"/>
                    <a:pt x="657225" y="0"/>
                  </a:cubicBezTo>
                </a:path>
              </a:pathLst>
            </a:custGeom>
            <a:noFill/>
            <a:ln>
              <a:solidFill>
                <a:schemeClr val="accent2"/>
              </a:solidFill>
              <a:headEnd type="none" w="med" len="med"/>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Content Placeholder 2"/>
          <p:cNvSpPr txBox="1">
            <a:spLocks/>
          </p:cNvSpPr>
          <p:nvPr/>
        </p:nvSpPr>
        <p:spPr>
          <a:xfrm>
            <a:off x="457200" y="4248150"/>
            <a:ext cx="8229600" cy="53339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What if an atom is more than 4-coordinate?</a:t>
            </a:r>
            <a:endParaRPr lang="en-US" dirty="0"/>
          </a:p>
        </p:txBody>
      </p:sp>
    </p:spTree>
    <p:extLst>
      <p:ext uri="{BB962C8B-B14F-4D97-AF65-F5344CB8AC3E}">
        <p14:creationId xmlns:p14="http://schemas.microsoft.com/office/powerpoint/2010/main" val="3841822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fade">
                                      <p:cBhvr>
                                        <p:cTn id="11" dur="500"/>
                                        <p:tgtEl>
                                          <p:spTgt spid="26"/>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18"/>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27"/>
                                        </p:tgtEl>
                                        <p:attrNameLst>
                                          <p:attrName>style.visibility</p:attrName>
                                        </p:attrNameLst>
                                      </p:cBhvr>
                                      <p:to>
                                        <p:strVal val="visible"/>
                                      </p:to>
                                    </p:set>
                                    <p:animEffect transition="in" filter="fade">
                                      <p:cBhvr>
                                        <p:cTn id="20" dur="500"/>
                                        <p:tgtEl>
                                          <p:spTgt spid="27"/>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Shapes of Molecules</a:t>
            </a:r>
            <a:endParaRPr lang="en-US" dirty="0"/>
          </a:p>
        </p:txBody>
      </p:sp>
      <p:sp>
        <p:nvSpPr>
          <p:cNvPr id="3" name="Content Placeholder 2"/>
          <p:cNvSpPr>
            <a:spLocks noGrp="1"/>
          </p:cNvSpPr>
          <p:nvPr>
            <p:ph idx="1"/>
          </p:nvPr>
        </p:nvSpPr>
        <p:spPr/>
        <p:txBody>
          <a:bodyPr/>
          <a:lstStyle/>
          <a:p>
            <a:pPr marL="0" indent="0" algn="ctr">
              <a:buNone/>
            </a:pPr>
            <a:r>
              <a:rPr lang="en-US" dirty="0" smtClean="0"/>
              <a:t>Molecular </a:t>
            </a:r>
            <a:r>
              <a:rPr lang="en-US" dirty="0" smtClean="0">
                <a:hlinkClick r:id="rId2"/>
              </a:rPr>
              <a:t>Shape of You</a:t>
            </a:r>
            <a:endParaRPr lang="en-US" dirty="0"/>
          </a:p>
        </p:txBody>
      </p:sp>
    </p:spTree>
    <p:extLst>
      <p:ext uri="{BB962C8B-B14F-4D97-AF65-F5344CB8AC3E}">
        <p14:creationId xmlns:p14="http://schemas.microsoft.com/office/powerpoint/2010/main" val="11373450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Linear Combination of Atomic Orbitals</a:t>
            </a:r>
            <a:endParaRPr lang="en-US" dirty="0"/>
          </a:p>
        </p:txBody>
      </p:sp>
      <p:sp>
        <p:nvSpPr>
          <p:cNvPr id="3" name="Content Placeholder 2"/>
          <p:cNvSpPr>
            <a:spLocks noGrp="1"/>
          </p:cNvSpPr>
          <p:nvPr>
            <p:ph idx="1"/>
          </p:nvPr>
        </p:nvSpPr>
        <p:spPr/>
        <p:txBody>
          <a:bodyPr/>
          <a:lstStyle/>
          <a:p>
            <a:r>
              <a:rPr lang="en-US" dirty="0" smtClean="0"/>
              <a:t>Combine disparate orbitals mathematically to give equivalent orbitals</a:t>
            </a:r>
          </a:p>
          <a:p>
            <a:pPr lvl="1"/>
            <a:r>
              <a:rPr lang="en-US" dirty="0" smtClean="0"/>
              <a:t>Interchanged by a rotation or reflection</a:t>
            </a:r>
          </a:p>
          <a:p>
            <a:r>
              <a:rPr lang="en-US" dirty="0" smtClean="0"/>
              <a:t>Combined orbitals are “hybrids”</a:t>
            </a:r>
          </a:p>
          <a:p>
            <a:pPr lvl="1"/>
            <a:r>
              <a:rPr lang="en-US" dirty="0" smtClean="0"/>
              <a:t>Named by component orbitals</a:t>
            </a:r>
          </a:p>
          <a:p>
            <a:pPr lvl="1"/>
            <a:r>
              <a:rPr lang="en-US" dirty="0" smtClean="0"/>
              <a:t>Different combinations of the same orbitals</a:t>
            </a:r>
            <a:endParaRPr lang="en-US" dirty="0"/>
          </a:p>
        </p:txBody>
      </p:sp>
    </p:spTree>
    <p:extLst>
      <p:ext uri="{BB962C8B-B14F-4D97-AF65-F5344CB8AC3E}">
        <p14:creationId xmlns:p14="http://schemas.microsoft.com/office/powerpoint/2010/main" val="3743971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Linear Combination</a:t>
            </a:r>
            <a:endParaRPr lang="en-US" dirty="0"/>
          </a:p>
        </p:txBody>
      </p:sp>
      <p:sp>
        <p:nvSpPr>
          <p:cNvPr id="3" name="Content Placeholder 2"/>
          <p:cNvSpPr>
            <a:spLocks noGrp="1"/>
          </p:cNvSpPr>
          <p:nvPr>
            <p:ph idx="1"/>
          </p:nvPr>
        </p:nvSpPr>
        <p:spPr/>
        <p:txBody>
          <a:bodyPr/>
          <a:lstStyle/>
          <a:p>
            <a:r>
              <a:rPr lang="en-US" dirty="0" smtClean="0"/>
              <a:t>Combine a set of terms by multiplying each by a coefficient and adding the products</a:t>
            </a:r>
          </a:p>
          <a:p>
            <a:r>
              <a:rPr lang="en-US" dirty="0" smtClean="0"/>
              <a:t>Such as </a:t>
            </a:r>
            <a:r>
              <a:rPr lang="en-US" i="1" dirty="0" smtClean="0">
                <a:solidFill>
                  <a:schemeClr val="accent1"/>
                </a:solidFill>
              </a:rPr>
              <a:t>ax</a:t>
            </a:r>
            <a:r>
              <a:rPr lang="en-US" dirty="0" smtClean="0"/>
              <a:t> + </a:t>
            </a:r>
            <a:r>
              <a:rPr lang="en-US" i="1" dirty="0" smtClean="0">
                <a:solidFill>
                  <a:schemeClr val="accent1"/>
                </a:solidFill>
              </a:rPr>
              <a:t>by</a:t>
            </a:r>
            <a:r>
              <a:rPr lang="en-US" dirty="0" smtClean="0"/>
              <a:t> + </a:t>
            </a:r>
            <a:r>
              <a:rPr lang="en-US" i="1" dirty="0" err="1" smtClean="0">
                <a:solidFill>
                  <a:schemeClr val="accent1"/>
                </a:solidFill>
              </a:rPr>
              <a:t>cz</a:t>
            </a:r>
            <a:endParaRPr lang="en-US" i="1" dirty="0" smtClean="0">
              <a:solidFill>
                <a:schemeClr val="accent1"/>
              </a:solidFill>
            </a:endParaRPr>
          </a:p>
          <a:p>
            <a:pPr lvl="1"/>
            <a:r>
              <a:rPr lang="en-US" dirty="0" smtClean="0"/>
              <a:t>Linear combination of </a:t>
            </a:r>
            <a:r>
              <a:rPr lang="en-US" i="1" dirty="0" smtClean="0"/>
              <a:t>x</a:t>
            </a:r>
            <a:r>
              <a:rPr lang="en-US" dirty="0" smtClean="0"/>
              <a:t>, </a:t>
            </a:r>
            <a:r>
              <a:rPr lang="en-US" i="1" dirty="0" smtClean="0"/>
              <a:t>y</a:t>
            </a:r>
            <a:r>
              <a:rPr lang="en-US" dirty="0" smtClean="0"/>
              <a:t>, and </a:t>
            </a:r>
            <a:r>
              <a:rPr lang="en-US" i="1" dirty="0" smtClean="0"/>
              <a:t>z</a:t>
            </a:r>
            <a:endParaRPr lang="en-US" i="1" dirty="0"/>
          </a:p>
        </p:txBody>
      </p:sp>
    </p:spTree>
    <p:extLst>
      <p:ext uri="{BB962C8B-B14F-4D97-AF65-F5344CB8AC3E}">
        <p14:creationId xmlns:p14="http://schemas.microsoft.com/office/powerpoint/2010/main" val="1957402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 + p = </a:t>
            </a:r>
            <a:r>
              <a:rPr lang="en-US" dirty="0" err="1" smtClean="0"/>
              <a:t>sp</a:t>
            </a:r>
            <a:r>
              <a:rPr lang="en-US" dirty="0" smtClean="0"/>
              <a:t> hybrid</a:t>
            </a:r>
            <a:endParaRPr lang="en-US" dirty="0"/>
          </a:p>
        </p:txBody>
      </p:sp>
      <p:pic>
        <p:nvPicPr>
          <p:cNvPr id="1026" name="Picture 2" descr="A series of three diagrams connected by a right-facing arrow that is labeled, “Hybridization,” and a downward-facing arrow labeled, “Gives a linear arrangement,” are shown. The first diagram shows a blue spherical orbital and a red, peanut-shaped orbital, each placed on an X, Y, Z axis system. The second diagram shows the same two orbitals, but they are now purple and have one enlarged lobe and one smaller lobe. Each lies along the x-axis in the drawing. The third diagram shows the same two orbitals, but their smaller lobes now overlap along the x-axis while their larger lobes are located at and labeled as “180 degrees” from one anoth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276350"/>
            <a:ext cx="7208022" cy="3409950"/>
          </a:xfrm>
          <a:prstGeom prst="rect">
            <a:avLst/>
          </a:prstGeom>
          <a:noFill/>
          <a:ln>
            <a:solidFill>
              <a:schemeClr val="tx2"/>
            </a:solidFill>
          </a:ln>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033728" y="4717018"/>
            <a:ext cx="3372911" cy="369332"/>
          </a:xfrm>
          <a:prstGeom prst="rect">
            <a:avLst/>
          </a:prstGeom>
          <a:noFill/>
        </p:spPr>
        <p:txBody>
          <a:bodyPr wrap="none" rtlCol="0">
            <a:spAutoFit/>
          </a:bodyPr>
          <a:lstStyle/>
          <a:p>
            <a:r>
              <a:rPr lang="en-US" dirty="0" smtClean="0"/>
              <a:t>Source: </a:t>
            </a:r>
            <a:r>
              <a:rPr lang="en-US" dirty="0" err="1" smtClean="0">
                <a:hlinkClick r:id="rId3"/>
              </a:rPr>
              <a:t>Openstax</a:t>
            </a:r>
            <a:r>
              <a:rPr lang="en-US" dirty="0" smtClean="0">
                <a:hlinkClick r:id="rId3"/>
              </a:rPr>
              <a:t> </a:t>
            </a:r>
            <a:r>
              <a:rPr lang="en-US" i="1" dirty="0" smtClean="0">
                <a:hlinkClick r:id="rId3"/>
              </a:rPr>
              <a:t>Chemistry</a:t>
            </a:r>
            <a:r>
              <a:rPr lang="en-US" dirty="0" smtClean="0">
                <a:hlinkClick r:id="rId3"/>
              </a:rPr>
              <a:t>, 2 Ed.</a:t>
            </a:r>
            <a:endParaRPr lang="en-US" dirty="0"/>
          </a:p>
        </p:txBody>
      </p:sp>
    </p:spTree>
    <p:extLst>
      <p:ext uri="{BB962C8B-B14F-4D97-AF65-F5344CB8AC3E}">
        <p14:creationId xmlns:p14="http://schemas.microsoft.com/office/powerpoint/2010/main" val="5535695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 + 2p = sp</a:t>
            </a:r>
            <a:r>
              <a:rPr lang="en-US" baseline="30000" dirty="0" smtClean="0"/>
              <a:t>2</a:t>
            </a:r>
            <a:endParaRPr lang="en-US" baseline="30000" dirty="0"/>
          </a:p>
        </p:txBody>
      </p:sp>
      <p:pic>
        <p:nvPicPr>
          <p:cNvPr id="2050" name="Picture 2" descr="This shows a series of three diagrams with one on the left connected to one on the right by a right-facing arrow that is labeled, “Hybridization.” Below the one on the right is a downward-facing arrow labeled, “Gives a trigonal planar arrangement,” connecting to the last diagram. The first diagram shows a blue spherical orbital labeled “S” and then two red and blue, peanut-shaped orbitals, each placed on an X, Y, Z axis system, labeled “P subscript x” and “P subscript y.” The two red and blue orbitals are located on the x and z axes, respectively. The second diagram shows the three orbitals again on an X, Y, Z axis system, but they are yellow and have one enlarged lobe and one smaller lobe. Each lies in a different axis in the drawing. The third diagram shows the same three orbitals, but their smaller lobes now overlap while their larger lobes are located at and labeled as “120 degrees” from one anoth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047750"/>
            <a:ext cx="5553109" cy="3600978"/>
          </a:xfrm>
          <a:prstGeom prst="rect">
            <a:avLst/>
          </a:prstGeom>
          <a:noFill/>
          <a:ln>
            <a:solidFill>
              <a:schemeClr val="tx2"/>
            </a:solidFill>
          </a:ln>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033728" y="4717018"/>
            <a:ext cx="3372911" cy="369332"/>
          </a:xfrm>
          <a:prstGeom prst="rect">
            <a:avLst/>
          </a:prstGeom>
          <a:noFill/>
        </p:spPr>
        <p:txBody>
          <a:bodyPr wrap="none" rtlCol="0">
            <a:spAutoFit/>
          </a:bodyPr>
          <a:lstStyle/>
          <a:p>
            <a:r>
              <a:rPr lang="en-US" dirty="0" smtClean="0"/>
              <a:t>Source: </a:t>
            </a:r>
            <a:r>
              <a:rPr lang="en-US" dirty="0" err="1" smtClean="0"/>
              <a:t>Openstax</a:t>
            </a:r>
            <a:r>
              <a:rPr lang="en-US" dirty="0" smtClean="0"/>
              <a:t> </a:t>
            </a:r>
            <a:r>
              <a:rPr lang="en-US" i="1" dirty="0" smtClean="0">
                <a:hlinkClick r:id="rId3"/>
              </a:rPr>
              <a:t>Chemistry</a:t>
            </a:r>
            <a:r>
              <a:rPr lang="en-US" dirty="0" smtClean="0"/>
              <a:t>, 2 Ed.</a:t>
            </a:r>
            <a:endParaRPr lang="en-US" dirty="0"/>
          </a:p>
        </p:txBody>
      </p:sp>
    </p:spTree>
    <p:extLst>
      <p:ext uri="{BB962C8B-B14F-4D97-AF65-F5344CB8AC3E}">
        <p14:creationId xmlns:p14="http://schemas.microsoft.com/office/powerpoint/2010/main" val="5920154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 + 3p = sp</a:t>
            </a:r>
            <a:r>
              <a:rPr lang="en-US" baseline="30000" dirty="0" smtClean="0"/>
              <a:t>3</a:t>
            </a:r>
            <a:endParaRPr lang="en-US" baseline="30000" dirty="0"/>
          </a:p>
        </p:txBody>
      </p:sp>
      <p:pic>
        <p:nvPicPr>
          <p:cNvPr id="3074" name="Picture 2" descr="A series of three diagrams connected by a right-facing arrow that is labeled, “Hybridization,” and a downward-facing arrow labeled, “Gives a tetrahedral arrangement,” are shown. The first diagram shows a blue spherical orbital and three red, peanut-shaped orbitals, each placed on an x, y, z axis system. The three red orbitals are located on the x , y and z axes, respectively. The second diagram shows the same four orbitals, but they are now purple and have one enlarged lobe and one smaller lobe. Each lies in a different axis in the drawing. The third diagram shows the same four orbitals, but their smaller lobes now overlap to form a tetrahedral structur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95600" y="1121369"/>
            <a:ext cx="4614571" cy="3964981"/>
          </a:xfrm>
          <a:prstGeom prst="rect">
            <a:avLst/>
          </a:prstGeom>
          <a:noFill/>
          <a:ln>
            <a:solidFill>
              <a:schemeClr val="tx2"/>
            </a:solidFill>
          </a:ln>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62000" y="4496989"/>
            <a:ext cx="1986441" cy="369332"/>
          </a:xfrm>
          <a:prstGeom prst="rect">
            <a:avLst/>
          </a:prstGeom>
          <a:noFill/>
        </p:spPr>
        <p:txBody>
          <a:bodyPr wrap="none" rtlCol="0">
            <a:spAutoFit/>
          </a:bodyPr>
          <a:lstStyle/>
          <a:p>
            <a:r>
              <a:rPr lang="en-US" dirty="0" smtClean="0"/>
              <a:t>Yes, </a:t>
            </a:r>
            <a:r>
              <a:rPr lang="en-US" dirty="0" err="1" smtClean="0">
                <a:hlinkClick r:id="rId3"/>
              </a:rPr>
              <a:t>OpenStax</a:t>
            </a:r>
            <a:r>
              <a:rPr lang="en-US" dirty="0" smtClean="0"/>
              <a:t>, still.</a:t>
            </a:r>
            <a:endParaRPr lang="en-US" dirty="0"/>
          </a:p>
        </p:txBody>
      </p:sp>
    </p:spTree>
    <p:extLst>
      <p:ext uri="{BB962C8B-B14F-4D97-AF65-F5344CB8AC3E}">
        <p14:creationId xmlns:p14="http://schemas.microsoft.com/office/powerpoint/2010/main" val="3127041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Bonding Geometries</a:t>
            </a:r>
            <a:endParaRPr lang="en-US" dirty="0"/>
          </a:p>
        </p:txBody>
      </p:sp>
      <p:sp>
        <p:nvSpPr>
          <p:cNvPr id="3" name="Content Placeholder 2"/>
          <p:cNvSpPr>
            <a:spLocks noGrp="1"/>
          </p:cNvSpPr>
          <p:nvPr>
            <p:ph idx="1"/>
          </p:nvPr>
        </p:nvSpPr>
        <p:spPr>
          <a:xfrm>
            <a:off x="1752600" y="1200150"/>
            <a:ext cx="5257800" cy="2438399"/>
          </a:xfrm>
        </p:spPr>
        <p:txBody>
          <a:bodyPr>
            <a:normAutofit/>
          </a:bodyPr>
          <a:lstStyle/>
          <a:p>
            <a:pPr marL="0" indent="0">
              <a:lnSpc>
                <a:spcPct val="150000"/>
              </a:lnSpc>
              <a:buNone/>
              <a:tabLst>
                <a:tab pos="2743200" algn="l"/>
              </a:tabLst>
            </a:pPr>
            <a:r>
              <a:rPr lang="en-US" dirty="0" err="1" smtClean="0"/>
              <a:t>sp</a:t>
            </a:r>
            <a:r>
              <a:rPr lang="en-US" dirty="0" smtClean="0"/>
              <a:t>	linear</a:t>
            </a:r>
          </a:p>
          <a:p>
            <a:pPr marL="0" indent="0">
              <a:lnSpc>
                <a:spcPct val="150000"/>
              </a:lnSpc>
              <a:buNone/>
              <a:tabLst>
                <a:tab pos="2743200" algn="l"/>
              </a:tabLst>
            </a:pPr>
            <a:r>
              <a:rPr lang="en-US" dirty="0" smtClean="0"/>
              <a:t>sp</a:t>
            </a:r>
            <a:r>
              <a:rPr lang="en-US" baseline="30000" dirty="0" smtClean="0"/>
              <a:t>2</a:t>
            </a:r>
            <a:r>
              <a:rPr lang="en-US" dirty="0" smtClean="0"/>
              <a:t>	</a:t>
            </a:r>
            <a:r>
              <a:rPr lang="en-US" dirty="0"/>
              <a:t>t</a:t>
            </a:r>
            <a:r>
              <a:rPr lang="en-US" dirty="0" smtClean="0"/>
              <a:t>rigonal planar</a:t>
            </a:r>
          </a:p>
          <a:p>
            <a:pPr marL="0" indent="0">
              <a:lnSpc>
                <a:spcPct val="150000"/>
              </a:lnSpc>
              <a:buNone/>
              <a:tabLst>
                <a:tab pos="2743200" algn="l"/>
              </a:tabLst>
            </a:pPr>
            <a:r>
              <a:rPr lang="en-US" dirty="0" smtClean="0"/>
              <a:t>sp</a:t>
            </a:r>
            <a:r>
              <a:rPr lang="en-US" baseline="30000" dirty="0" smtClean="0"/>
              <a:t>3</a:t>
            </a:r>
            <a:r>
              <a:rPr lang="en-US" dirty="0" smtClean="0"/>
              <a:t>	tetrahedral</a:t>
            </a:r>
            <a:endParaRPr lang="en-US" dirty="0"/>
          </a:p>
        </p:txBody>
      </p:sp>
    </p:spTree>
    <p:extLst>
      <p:ext uri="{BB962C8B-B14F-4D97-AF65-F5344CB8AC3E}">
        <p14:creationId xmlns:p14="http://schemas.microsoft.com/office/powerpoint/2010/main" val="42684408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Multiple Bonds</a:t>
            </a:r>
            <a:endParaRPr lang="en-US" dirty="0"/>
          </a:p>
        </p:txBody>
      </p:sp>
      <p:sp>
        <p:nvSpPr>
          <p:cNvPr id="3" name="Subtitle 2"/>
          <p:cNvSpPr>
            <a:spLocks noGrp="1"/>
          </p:cNvSpPr>
          <p:nvPr>
            <p:ph type="subTitle" idx="1"/>
          </p:nvPr>
        </p:nvSpPr>
        <p:spPr/>
        <p:txBody>
          <a:bodyPr/>
          <a:lstStyle/>
          <a:p>
            <a:r>
              <a:rPr lang="en-US" dirty="0" smtClean="0"/>
              <a:t>determine which orbitals hybridize</a:t>
            </a:r>
            <a:endParaRPr lang="en-US" dirty="0"/>
          </a:p>
        </p:txBody>
      </p:sp>
    </p:spTree>
    <p:extLst>
      <p:ext uri="{BB962C8B-B14F-4D97-AF65-F5344CB8AC3E}">
        <p14:creationId xmlns:p14="http://schemas.microsoft.com/office/powerpoint/2010/main" val="30323610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Single bonds are </a:t>
            </a:r>
            <a:r>
              <a:rPr lang="en-US" dirty="0" smtClean="0">
                <a:latin typeface="Symbol" panose="05050102010706020507" pitchFamily="18" charset="2"/>
              </a:rPr>
              <a:t>s</a:t>
            </a:r>
            <a:r>
              <a:rPr lang="en-US" dirty="0" smtClean="0"/>
              <a:t> bonds</a:t>
            </a:r>
            <a:endParaRPr lang="en-US" dirty="0"/>
          </a:p>
        </p:txBody>
      </p:sp>
      <p:sp>
        <p:nvSpPr>
          <p:cNvPr id="3" name="Content Placeholder 2"/>
          <p:cNvSpPr>
            <a:spLocks noGrp="1"/>
          </p:cNvSpPr>
          <p:nvPr>
            <p:ph idx="1"/>
          </p:nvPr>
        </p:nvSpPr>
        <p:spPr>
          <a:xfrm>
            <a:off x="457200" y="1200151"/>
            <a:ext cx="8229600" cy="1828799"/>
          </a:xfrm>
        </p:spPr>
        <p:txBody>
          <a:bodyPr/>
          <a:lstStyle/>
          <a:p>
            <a:r>
              <a:rPr lang="en-US" dirty="0" smtClean="0"/>
              <a:t>Greek lowercase sigma = </a:t>
            </a:r>
            <a:r>
              <a:rPr lang="en-US" dirty="0" smtClean="0">
                <a:latin typeface="Symbol" panose="05050102010706020507" pitchFamily="18" charset="2"/>
              </a:rPr>
              <a:t>s</a:t>
            </a:r>
          </a:p>
          <a:p>
            <a:r>
              <a:rPr lang="en-US" dirty="0" smtClean="0"/>
              <a:t>No angular nodes about the bond axis</a:t>
            </a:r>
          </a:p>
          <a:p>
            <a:r>
              <a:rPr lang="en-US" dirty="0" smtClean="0"/>
              <a:t>Combining the bonding </a:t>
            </a:r>
            <a:r>
              <a:rPr lang="en-US" dirty="0" err="1" smtClean="0"/>
              <a:t>atoms’s</a:t>
            </a:r>
            <a:r>
              <a:rPr lang="en-US" dirty="0" smtClean="0"/>
              <a:t> orbitals end-on</a:t>
            </a:r>
            <a:endParaRPr lang="en-US" dirty="0"/>
          </a:p>
        </p:txBody>
      </p:sp>
      <p:sp>
        <p:nvSpPr>
          <p:cNvPr id="5" name="Oval 4"/>
          <p:cNvSpPr/>
          <p:nvPr/>
        </p:nvSpPr>
        <p:spPr>
          <a:xfrm>
            <a:off x="1828800" y="3028950"/>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5867400" y="3028950"/>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30544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3.33333E-6 -7.40741E-7 L -0.2125 -0.00741 " pathEditMode="relative" rAng="0" ptsTypes="AA">
                                      <p:cBhvr>
                                        <p:cTn id="6" dur="2000" fill="hold"/>
                                        <p:tgtEl>
                                          <p:spTgt spid="7"/>
                                        </p:tgtEl>
                                        <p:attrNameLst>
                                          <p:attrName>ppt_x</p:attrName>
                                          <p:attrName>ppt_y</p:attrName>
                                        </p:attrNameLst>
                                      </p:cBhvr>
                                      <p:rCtr x="-10625" y="-370"/>
                                    </p:animMotion>
                                  </p:childTnLst>
                                </p:cTn>
                              </p:par>
                              <p:par>
                                <p:cTn id="7" presetID="42" presetClass="path" presetSubtype="0" accel="50000" decel="50000" fill="hold" grpId="0" nodeType="withEffect">
                                  <p:stCondLst>
                                    <p:cond delay="0"/>
                                  </p:stCondLst>
                                  <p:childTnLst>
                                    <p:animMotion origin="layout" path="M 3.33333E-6 -7.40741E-7 L 0.17083 -0.00741 " pathEditMode="relative" rAng="0" ptsTypes="AA">
                                      <p:cBhvr>
                                        <p:cTn id="8" dur="2000" fill="hold"/>
                                        <p:tgtEl>
                                          <p:spTgt spid="5"/>
                                        </p:tgtEl>
                                        <p:attrNameLst>
                                          <p:attrName>ppt_x</p:attrName>
                                          <p:attrName>ppt_y</p:attrName>
                                        </p:attrNameLst>
                                      </p:cBhvr>
                                      <p:rCtr x="8542" y="-37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theme/theme1.xml><?xml version="1.0" encoding="utf-8"?>
<a:theme xmlns:a="http://schemas.openxmlformats.org/drawingml/2006/main" name="Office Theme">
  <a:themeElements>
    <a:clrScheme name="Custom 27">
      <a:dk1>
        <a:srgbClr val="000000"/>
      </a:dk1>
      <a:lt1>
        <a:srgbClr val="FF5050"/>
      </a:lt1>
      <a:dk2>
        <a:srgbClr val="000066"/>
      </a:dk2>
      <a:lt2>
        <a:srgbClr val="CC00FF"/>
      </a:lt2>
      <a:accent1>
        <a:srgbClr val="800000"/>
      </a:accent1>
      <a:accent2>
        <a:srgbClr val="0000FF"/>
      </a:accent2>
      <a:accent3>
        <a:srgbClr val="FF0000"/>
      </a:accent3>
      <a:accent4>
        <a:srgbClr val="006600"/>
      </a:accent4>
      <a:accent5>
        <a:srgbClr val="00CC00"/>
      </a:accent5>
      <a:accent6>
        <a:srgbClr val="7030A0"/>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107</TotalTime>
  <Words>255</Words>
  <Application>Microsoft Office PowerPoint</Application>
  <PresentationFormat>On-screen Show (16:9)</PresentationFormat>
  <Paragraphs>57</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Hybridization</vt:lpstr>
      <vt:lpstr>Linear Combination of Atomic Orbitals</vt:lpstr>
      <vt:lpstr>Linear Combination</vt:lpstr>
      <vt:lpstr>s + p = sp hybrid</vt:lpstr>
      <vt:lpstr>s + 2p = sp2</vt:lpstr>
      <vt:lpstr>s + 3p = sp3</vt:lpstr>
      <vt:lpstr>Bonding Geometries</vt:lpstr>
      <vt:lpstr>Multiple Bonds</vt:lpstr>
      <vt:lpstr>Single bonds are s bonds</vt:lpstr>
      <vt:lpstr>PowerPoint Presentation</vt:lpstr>
      <vt:lpstr>Double and Triple bonds are p bonds</vt:lpstr>
      <vt:lpstr>PowerPoint Presentation</vt:lpstr>
      <vt:lpstr>Yes, Delta bonds exist</vt:lpstr>
      <vt:lpstr>Which Orbitals Hybridize?</vt:lpstr>
      <vt:lpstr>Shapes of Molecules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Barrans</dc:creator>
  <cp:lastModifiedBy>Richard Barrans</cp:lastModifiedBy>
  <cp:revision>23</cp:revision>
  <cp:lastPrinted>2023-02-07T02:30:28Z</cp:lastPrinted>
  <dcterms:created xsi:type="dcterms:W3CDTF">2021-03-23T14:54:54Z</dcterms:created>
  <dcterms:modified xsi:type="dcterms:W3CDTF">2023-02-07T13:25:34Z</dcterms:modified>
</cp:coreProperties>
</file>